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F5FA"/>
    <a:srgbClr val="CDD2DE"/>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74" autoAdjust="0"/>
  </p:normalViewPr>
  <p:slideViewPr>
    <p:cSldViewPr snapToGrid="0" snapToObjects="1" showGuides="1">
      <p:cViewPr>
        <p:scale>
          <a:sx n="87" d="100"/>
          <a:sy n="87" d="100"/>
        </p:scale>
        <p:origin x="-13216" y="-12312"/>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12/15/15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20361997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11573487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21018217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2.wmf"/><Relationship Id="rId13" Type="http://schemas.openxmlformats.org/officeDocument/2006/relationships/oleObject" Target="../embeddings/oleObject3.bin"/><Relationship Id="rId14" Type="http://schemas.openxmlformats.org/officeDocument/2006/relationships/image" Target="../media/image3.wmf"/><Relationship Id="rId15" Type="http://schemas.openxmlformats.org/officeDocument/2006/relationships/image" Target="../media/image9.png"/><Relationship Id="rId16" Type="http://schemas.openxmlformats.org/officeDocument/2006/relationships/oleObject" Target="../embeddings/oleObject4.bin"/><Relationship Id="rId17" Type="http://schemas.openxmlformats.org/officeDocument/2006/relationships/image" Target="../media/image4.wmf"/><Relationship Id="rId18" Type="http://schemas.openxmlformats.org/officeDocument/2006/relationships/hyperlink" Target="http://www.facebook.com/pages/PosterPresentationscom/217914411419?v=app_4949752878&amp;ref=ts" TargetMode="External"/><Relationship Id="rId19"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 Id="rId4" Type="http://schemas.openxmlformats.org/officeDocument/2006/relationships/vmlDrawing" Target="../drawings/vmlDrawing1.v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oleObject" Target="../embeddings/oleObject1.bin"/><Relationship Id="rId10"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oleObject" Target="../embeddings/oleObject7.bin"/><Relationship Id="rId17" Type="http://schemas.openxmlformats.org/officeDocument/2006/relationships/image" Target="../media/image1.wmf"/><Relationship Id="rId18" Type="http://schemas.openxmlformats.org/officeDocument/2006/relationships/oleObject" Target="../embeddings/oleObject8.bin"/><Relationship Id="rId19"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theme" Target="../theme/theme2.xml"/><Relationship Id="rId4" Type="http://schemas.openxmlformats.org/officeDocument/2006/relationships/vmlDrawing" Target="../drawings/vmlDrawing2.vml"/><Relationship Id="rId5" Type="http://schemas.openxmlformats.org/officeDocument/2006/relationships/oleObject" Target="../embeddings/oleObject5.bin"/><Relationship Id="rId6" Type="http://schemas.openxmlformats.org/officeDocument/2006/relationships/image" Target="../media/image3.wmf"/><Relationship Id="rId7" Type="http://schemas.openxmlformats.org/officeDocument/2006/relationships/image" Target="../media/image9.png"/><Relationship Id="rId8" Type="http://schemas.openxmlformats.org/officeDocument/2006/relationships/oleObject" Target="../embeddings/oleObject6.bin"/><Relationship Id="rId9" Type="http://schemas.openxmlformats.org/officeDocument/2006/relationships/image" Target="../media/image4.wmf"/><Relationship Id="rId10" Type="http://schemas.openxmlformats.org/officeDocument/2006/relationships/hyperlink" Target="http://www.facebook.com/pages/PosterPresentationscom/217914411419?v=app_4949752878&amp;ref=ts" TargetMode="Externa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oleObject" Target="../embeddings/oleObject11.bin"/><Relationship Id="rId17" Type="http://schemas.openxmlformats.org/officeDocument/2006/relationships/image" Target="../media/image1.wmf"/><Relationship Id="rId18" Type="http://schemas.openxmlformats.org/officeDocument/2006/relationships/oleObject" Target="../embeddings/oleObject12.bin"/><Relationship Id="rId19" Type="http://schemas.openxmlformats.org/officeDocument/2006/relationships/image" Target="../media/image2.wmf"/><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theme" Target="../theme/theme3.xml"/><Relationship Id="rId4" Type="http://schemas.openxmlformats.org/officeDocument/2006/relationships/vmlDrawing" Target="../drawings/vmlDrawing3.vml"/><Relationship Id="rId5" Type="http://schemas.openxmlformats.org/officeDocument/2006/relationships/oleObject" Target="../embeddings/oleObject9.bin"/><Relationship Id="rId6" Type="http://schemas.openxmlformats.org/officeDocument/2006/relationships/image" Target="../media/image3.wmf"/><Relationship Id="rId7" Type="http://schemas.openxmlformats.org/officeDocument/2006/relationships/image" Target="../media/image9.png"/><Relationship Id="rId8" Type="http://schemas.openxmlformats.org/officeDocument/2006/relationships/oleObject" Target="../embeddings/oleObject10.bin"/><Relationship Id="rId9" Type="http://schemas.openxmlformats.org/officeDocument/2006/relationships/image" Target="../media/image4.wmf"/><Relationship Id="rId10" Type="http://schemas.openxmlformats.org/officeDocument/2006/relationships/hyperlink" Target="http://www.facebook.com/pages/PosterPresentationscom/217914411419?v=app_4949752878&amp;ref=ts"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5"/>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6"/>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7"/>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7"/>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8"/>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49" name="Image" r:id="rId9" imgW="1828440" imgH="1117440" progId="Photoshop.Image.13">
                      <p:embed/>
                    </p:oleObj>
                  </mc:Choice>
                  <mc:Fallback>
                    <p:oleObj name="Image" r:id="rId9" imgW="1828440" imgH="1117440" progId="Photoshop.Image.13">
                      <p:embed/>
                      <p:pic>
                        <p:nvPicPr>
                          <p:cNvPr id="0" name=""/>
                          <p:cNvPicPr/>
                          <p:nvPr/>
                        </p:nvPicPr>
                        <p:blipFill>
                          <a:blip r:embed="rId10"/>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50" name="Image" r:id="rId11" imgW="1828440" imgH="1117440" progId="Photoshop.Image.13">
                      <p:embed/>
                    </p:oleObj>
                  </mc:Choice>
                  <mc:Fallback>
                    <p:oleObj name="Image" r:id="rId11" imgW="1828440" imgH="1117440" progId="Photoshop.Image.13">
                      <p:embed/>
                      <p:pic>
                        <p:nvPicPr>
                          <p:cNvPr id="0" name=""/>
                          <p:cNvPicPr/>
                          <p:nvPr/>
                        </p:nvPicPr>
                        <p:blipFill>
                          <a:blip r:embed="rId12"/>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51" name="Image" r:id="rId13" imgW="4571280" imgH="1688760" progId="Photoshop.Image.13">
                    <p:embed/>
                  </p:oleObj>
                </mc:Choice>
                <mc:Fallback>
                  <p:oleObj name="Image" r:id="rId13" imgW="4571280" imgH="1688760" progId="Photoshop.Image.13">
                    <p:embed/>
                    <p:pic>
                      <p:nvPicPr>
                        <p:cNvPr id="0" name=""/>
                        <p:cNvPicPr/>
                        <p:nvPr/>
                      </p:nvPicPr>
                      <p:blipFill>
                        <a:blip r:embed="rId14"/>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5"/>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52" name="Image" r:id="rId16" imgW="1574280" imgH="1053720" progId="Photoshop.Image.13">
                    <p:embed/>
                  </p:oleObj>
                </mc:Choice>
                <mc:Fallback>
                  <p:oleObj name="Image" r:id="rId16" imgW="1574280" imgH="1053720" progId="Photoshop.Image.13">
                    <p:embed/>
                    <p:pic>
                      <p:nvPicPr>
                        <p:cNvPr id="0" name=""/>
                        <p:cNvPicPr/>
                        <p:nvPr/>
                      </p:nvPicPr>
                      <p:blipFill>
                        <a:blip r:embed="rId17"/>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8"/>
              </p:cNvPr>
              <p:cNvPicPr>
                <a:picLocks noChangeAspect="1" noChangeArrowheads="1"/>
              </p:cNvPicPr>
              <p:nvPr userDrawn="1"/>
            </p:nvPicPr>
            <p:blipFill>
              <a:blip r:embed="rId19"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 id="2147483832" r:id="rId2"/>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69" name="Image" r:id="rId5" imgW="4571280" imgH="1688760" progId="Photoshop.Image.13">
                    <p:embed/>
                  </p:oleObj>
                </mc:Choice>
                <mc:Fallback>
                  <p:oleObj name="Image" r:id="rId5" imgW="4571280" imgH="1688760" progId="Photoshop.Image.13">
                    <p:embed/>
                    <p:pic>
                      <p:nvPicPr>
                        <p:cNvPr id="0" name=""/>
                        <p:cNvPicPr/>
                        <p:nvPr/>
                      </p:nvPicPr>
                      <p:blipFill>
                        <a:blip r:embed="rId6"/>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7"/>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70" name="Image" r:id="rId8" imgW="1574280" imgH="1053720" progId="Photoshop.Image.13">
                    <p:embed/>
                  </p:oleObj>
                </mc:Choice>
                <mc:Fallback>
                  <p:oleObj name="Image" r:id="rId8" imgW="1574280" imgH="1053720" progId="Photoshop.Image.13">
                    <p:embed/>
                    <p:pic>
                      <p:nvPicPr>
                        <p:cNvPr id="0" name=""/>
                        <p:cNvPicPr/>
                        <p:nvPr/>
                      </p:nvPicPr>
                      <p:blipFill>
                        <a:blip r:embed="rId9"/>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10"/>
              </p:cNvPr>
              <p:cNvPicPr>
                <a:picLocks noChangeAspect="1" noChangeArrowheads="1"/>
              </p:cNvPicPr>
              <p:nvPr userDrawn="1"/>
            </p:nvPicPr>
            <p:blipFill>
              <a:blip r:embed="rId11"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2"/>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3"/>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4"/>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4"/>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5"/>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71" name="Image" r:id="rId16" imgW="1828440" imgH="1117440" progId="Photoshop.Image.13">
                      <p:embed/>
                    </p:oleObj>
                  </mc:Choice>
                  <mc:Fallback>
                    <p:oleObj name="Image" r:id="rId16" imgW="1828440" imgH="1117440" progId="Photoshop.Image.13">
                      <p:embed/>
                      <p:pic>
                        <p:nvPicPr>
                          <p:cNvPr id="0" name=""/>
                          <p:cNvPicPr/>
                          <p:nvPr/>
                        </p:nvPicPr>
                        <p:blipFill>
                          <a:blip r:embed="rId17"/>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72" name="Image" r:id="rId18" imgW="1828440" imgH="1117440" progId="Photoshop.Image.13">
                      <p:embed/>
                    </p:oleObj>
                  </mc:Choice>
                  <mc:Fallback>
                    <p:oleObj name="Image" r:id="rId18" imgW="1828440" imgH="1117440" progId="Photoshop.Image.13">
                      <p:embed/>
                      <p:pic>
                        <p:nvPicPr>
                          <p:cNvPr id="0" name=""/>
                          <p:cNvPicPr/>
                          <p:nvPr/>
                        </p:nvPicPr>
                        <p:blipFill>
                          <a:blip r:embed="rId19"/>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0"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 id="2147483819" r:id="rId2"/>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93" name="Image" r:id="rId5" imgW="4571280" imgH="1688760" progId="Photoshop.Image.13">
                    <p:embed/>
                  </p:oleObj>
                </mc:Choice>
                <mc:Fallback>
                  <p:oleObj name="Image" r:id="rId5" imgW="4571280" imgH="1688760" progId="Photoshop.Image.13">
                    <p:embed/>
                    <p:pic>
                      <p:nvPicPr>
                        <p:cNvPr id="0" name=""/>
                        <p:cNvPicPr/>
                        <p:nvPr/>
                      </p:nvPicPr>
                      <p:blipFill>
                        <a:blip r:embed="rId6"/>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7"/>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94" name="Image" r:id="rId8" imgW="1574280" imgH="1053720" progId="Photoshop.Image.13">
                    <p:embed/>
                  </p:oleObj>
                </mc:Choice>
                <mc:Fallback>
                  <p:oleObj name="Image" r:id="rId8" imgW="1574280" imgH="1053720" progId="Photoshop.Image.13">
                    <p:embed/>
                    <p:pic>
                      <p:nvPicPr>
                        <p:cNvPr id="0" name=""/>
                        <p:cNvPicPr/>
                        <p:nvPr/>
                      </p:nvPicPr>
                      <p:blipFill>
                        <a:blip r:embed="rId9"/>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10"/>
              </p:cNvPr>
              <p:cNvPicPr>
                <a:picLocks noChangeAspect="1" noChangeArrowheads="1"/>
              </p:cNvPicPr>
              <p:nvPr userDrawn="1"/>
            </p:nvPicPr>
            <p:blipFill>
              <a:blip r:embed="rId11"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2"/>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3"/>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4"/>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4"/>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5"/>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95" name="Image" r:id="rId16" imgW="1828440" imgH="1117440" progId="Photoshop.Image.13">
                      <p:embed/>
                    </p:oleObj>
                  </mc:Choice>
                  <mc:Fallback>
                    <p:oleObj name="Image" r:id="rId16" imgW="1828440" imgH="1117440" progId="Photoshop.Image.13">
                      <p:embed/>
                      <p:pic>
                        <p:nvPicPr>
                          <p:cNvPr id="0" name=""/>
                          <p:cNvPicPr/>
                          <p:nvPr/>
                        </p:nvPicPr>
                        <p:blipFill>
                          <a:blip r:embed="rId17"/>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96" name="Image" r:id="rId18" imgW="1828440" imgH="1117440" progId="Photoshop.Image.13">
                      <p:embed/>
                    </p:oleObj>
                  </mc:Choice>
                  <mc:Fallback>
                    <p:oleObj name="Image" r:id="rId18" imgW="1828440" imgH="1117440" progId="Photoshop.Image.13">
                      <p:embed/>
                      <p:pic>
                        <p:nvPicPr>
                          <p:cNvPr id="0" name=""/>
                          <p:cNvPicPr/>
                          <p:nvPr/>
                        </p:nvPicPr>
                        <p:blipFill>
                          <a:blip r:embed="rId19"/>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8"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 id="2147483761" r:id="rId2"/>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9.tiff"/><Relationship Id="rId12" Type="http://schemas.openxmlformats.org/officeDocument/2006/relationships/image" Target="../media/image20.tif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49" name="Text Placeholder 448"/>
          <p:cNvSpPr>
            <a:spLocks noGrp="1"/>
          </p:cNvSpPr>
          <p:nvPr>
            <p:ph type="body" sz="quarter" idx="10"/>
          </p:nvPr>
        </p:nvSpPr>
        <p:spPr>
          <a:xfrm>
            <a:off x="904188" y="6378481"/>
            <a:ext cx="10056813" cy="10156604"/>
          </a:xfrm>
        </p:spPr>
        <p:txBody>
          <a:bodyPr/>
          <a:lstStyle/>
          <a:p>
            <a:r>
              <a:rPr lang="en-US" dirty="0">
                <a:latin typeface="Times New Roman" charset="0"/>
                <a:ea typeface="Times New Roman" charset="0"/>
                <a:cs typeface="Times New Roman" charset="0"/>
              </a:rPr>
              <a:t>Caribou refers to the North American subspecies of </a:t>
            </a:r>
            <a:r>
              <a:rPr lang="en-US" dirty="0" err="1">
                <a:latin typeface="Times New Roman" charset="0"/>
                <a:ea typeface="Times New Roman" charset="0"/>
                <a:cs typeface="Times New Roman" charset="0"/>
              </a:rPr>
              <a:t>Rangifer</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tarandus</a:t>
            </a:r>
            <a:r>
              <a:rPr lang="en-US" dirty="0">
                <a:latin typeface="Times New Roman" charset="0"/>
                <a:ea typeface="Times New Roman" charset="0"/>
                <a:cs typeface="Times New Roman" charset="0"/>
              </a:rPr>
              <a:t>,  also known as the Reindeer in Europe and Asia. North American populations </a:t>
            </a:r>
            <a:r>
              <a:rPr lang="en-US" dirty="0" smtClean="0">
                <a:latin typeface="Times New Roman" charset="0"/>
                <a:ea typeface="Times New Roman" charset="0"/>
                <a:cs typeface="Times New Roman" charset="0"/>
              </a:rPr>
              <a:t>of </a:t>
            </a:r>
            <a:r>
              <a:rPr lang="en-US" dirty="0">
                <a:latin typeface="Times New Roman" charset="0"/>
                <a:ea typeface="Times New Roman" charset="0"/>
                <a:cs typeface="Times New Roman" charset="0"/>
              </a:rPr>
              <a:t>caribou primarily inhabit the tundra and boreal forest ecosystems, </a:t>
            </a:r>
            <a:r>
              <a:rPr lang="en-US" dirty="0" smtClean="0">
                <a:latin typeface="Times New Roman" charset="0"/>
                <a:ea typeface="Times New Roman" charset="0"/>
                <a:cs typeface="Times New Roman" charset="0"/>
              </a:rPr>
              <a:t>presently </a:t>
            </a:r>
            <a:r>
              <a:rPr lang="en-US" dirty="0">
                <a:latin typeface="Times New Roman" charset="0"/>
                <a:ea typeface="Times New Roman" charset="0"/>
                <a:cs typeface="Times New Roman" charset="0"/>
              </a:rPr>
              <a:t>ranging from Alaska across most of northern Canada. The </a:t>
            </a:r>
            <a:r>
              <a:rPr lang="en-US" dirty="0" smtClean="0">
                <a:latin typeface="Times New Roman" charset="0"/>
                <a:ea typeface="Times New Roman" charset="0"/>
                <a:cs typeface="Times New Roman" charset="0"/>
              </a:rPr>
              <a:t>gray </a:t>
            </a:r>
            <a:r>
              <a:rPr lang="en-US" dirty="0">
                <a:latin typeface="Times New Roman" charset="0"/>
                <a:ea typeface="Times New Roman" charset="0"/>
                <a:cs typeface="Times New Roman" charset="0"/>
              </a:rPr>
              <a:t>wolf (</a:t>
            </a:r>
            <a:r>
              <a:rPr lang="en-US" dirty="0" err="1">
                <a:latin typeface="Times New Roman" charset="0"/>
                <a:ea typeface="Times New Roman" charset="0"/>
                <a:cs typeface="Times New Roman" charset="0"/>
              </a:rPr>
              <a:t>Canis</a:t>
            </a:r>
            <a:r>
              <a:rPr lang="en-US" dirty="0">
                <a:latin typeface="Times New Roman" charset="0"/>
                <a:ea typeface="Times New Roman" charset="0"/>
                <a:cs typeface="Times New Roman" charset="0"/>
              </a:rPr>
              <a:t> Lupus) is the primary predator of caribou, and is found in  much of the same habitat as the caribou. On the other hand, </a:t>
            </a:r>
            <a:r>
              <a:rPr lang="en-US" dirty="0" smtClean="0">
                <a:latin typeface="Times New Roman" charset="0"/>
                <a:ea typeface="Times New Roman" charset="0"/>
                <a:cs typeface="Times New Roman" charset="0"/>
              </a:rPr>
              <a:t>caribou’s </a:t>
            </a:r>
            <a:r>
              <a:rPr lang="en-US" dirty="0">
                <a:latin typeface="Times New Roman" charset="0"/>
                <a:ea typeface="Times New Roman" charset="0"/>
                <a:cs typeface="Times New Roman" charset="0"/>
              </a:rPr>
              <a:t>main food, especially during winter when other food sources are not available, </a:t>
            </a:r>
            <a:r>
              <a:rPr lang="en-US" dirty="0" smtClean="0">
                <a:latin typeface="Times New Roman" charset="0"/>
                <a:ea typeface="Times New Roman" charset="0"/>
                <a:cs typeface="Times New Roman" charset="0"/>
              </a:rPr>
              <a:t>is </a:t>
            </a:r>
            <a:r>
              <a:rPr lang="en-US" dirty="0" err="1">
                <a:latin typeface="Times New Roman" charset="0"/>
                <a:ea typeface="Times New Roman" charset="0"/>
                <a:cs typeface="Times New Roman" charset="0"/>
              </a:rPr>
              <a:t>fruticose</a:t>
            </a:r>
            <a:r>
              <a:rPr lang="en-US" dirty="0">
                <a:latin typeface="Times New Roman" charset="0"/>
                <a:ea typeface="Times New Roman" charset="0"/>
                <a:cs typeface="Times New Roman" charset="0"/>
              </a:rPr>
              <a:t> deer lichen (</a:t>
            </a:r>
            <a:r>
              <a:rPr lang="en-US" dirty="0" err="1">
                <a:latin typeface="Times New Roman" charset="0"/>
                <a:ea typeface="Times New Roman" charset="0"/>
                <a:cs typeface="Times New Roman" charset="0"/>
              </a:rPr>
              <a:t>Cladonia</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rangiferina</a:t>
            </a:r>
            <a:r>
              <a:rPr lang="en-US" dirty="0">
                <a:latin typeface="Times New Roman" charset="0"/>
                <a:ea typeface="Times New Roman" charset="0"/>
                <a:cs typeface="Times New Roman" charset="0"/>
              </a:rPr>
              <a:t>), and it is also </a:t>
            </a:r>
            <a:r>
              <a:rPr lang="en-US" dirty="0" smtClean="0">
                <a:latin typeface="Times New Roman" charset="0"/>
                <a:ea typeface="Times New Roman" charset="0"/>
                <a:cs typeface="Times New Roman" charset="0"/>
              </a:rPr>
              <a:t>found </a:t>
            </a:r>
            <a:r>
              <a:rPr lang="en-US" dirty="0">
                <a:latin typeface="Times New Roman" charset="0"/>
                <a:ea typeface="Times New Roman" charset="0"/>
                <a:cs typeface="Times New Roman" charset="0"/>
              </a:rPr>
              <a:t>in much of the same habitat. Because arctic environments </a:t>
            </a:r>
            <a:r>
              <a:rPr lang="en-US" dirty="0" smtClean="0">
                <a:latin typeface="Times New Roman" charset="0"/>
                <a:ea typeface="Times New Roman" charset="0"/>
                <a:cs typeface="Times New Roman" charset="0"/>
              </a:rPr>
              <a:t>and </a:t>
            </a:r>
            <a:r>
              <a:rPr lang="en-US" dirty="0">
                <a:latin typeface="Times New Roman" charset="0"/>
                <a:ea typeface="Times New Roman" charset="0"/>
                <a:cs typeface="Times New Roman" charset="0"/>
              </a:rPr>
              <a:t>the species inhabiting them are particularly vulnerable to the effects of </a:t>
            </a:r>
            <a:r>
              <a:rPr lang="en-US" dirty="0" smtClean="0">
                <a:latin typeface="Times New Roman" charset="0"/>
                <a:ea typeface="Times New Roman" charset="0"/>
                <a:cs typeface="Times New Roman" charset="0"/>
              </a:rPr>
              <a:t>climate </a:t>
            </a:r>
            <a:r>
              <a:rPr lang="en-US" dirty="0">
                <a:latin typeface="Times New Roman" charset="0"/>
                <a:ea typeface="Times New Roman" charset="0"/>
                <a:cs typeface="Times New Roman" charset="0"/>
              </a:rPr>
              <a:t>change, the natural distributions of the caribou, the gray </a:t>
            </a:r>
            <a:r>
              <a:rPr lang="en-US" dirty="0" smtClean="0">
                <a:latin typeface="Times New Roman" charset="0"/>
                <a:ea typeface="Times New Roman" charset="0"/>
                <a:cs typeface="Times New Roman" charset="0"/>
              </a:rPr>
              <a:t>wolf </a:t>
            </a:r>
            <a:r>
              <a:rPr lang="en-US" dirty="0">
                <a:latin typeface="Times New Roman" charset="0"/>
                <a:ea typeface="Times New Roman" charset="0"/>
                <a:cs typeface="Times New Roman" charset="0"/>
              </a:rPr>
              <a:t>and the reindeer lichen are expected to change in the near future  due to the adverse effects of climate </a:t>
            </a:r>
            <a:r>
              <a:rPr lang="en-US" dirty="0" smtClean="0">
                <a:latin typeface="Times New Roman" charset="0"/>
                <a:ea typeface="Times New Roman" charset="0"/>
                <a:cs typeface="Times New Roman" charset="0"/>
              </a:rPr>
              <a:t>change. To </a:t>
            </a:r>
            <a:r>
              <a:rPr lang="en-US" dirty="0">
                <a:latin typeface="Times New Roman" charset="0"/>
                <a:ea typeface="Times New Roman" charset="0"/>
                <a:cs typeface="Times New Roman" charset="0"/>
              </a:rPr>
              <a:t>analyze the effect of  climate change, climate data variables such as temperature and precipitation</a:t>
            </a:r>
            <a:r>
              <a:rPr lang="en-US" dirty="0" smtClean="0">
                <a:latin typeface="Times New Roman" charset="0"/>
                <a:ea typeface="Times New Roman" charset="0"/>
                <a:cs typeface="Times New Roman" charset="0"/>
              </a:rPr>
              <a:t>, </a:t>
            </a:r>
            <a:r>
              <a:rPr lang="en-US" dirty="0">
                <a:latin typeface="Times New Roman" charset="0"/>
                <a:ea typeface="Times New Roman" charset="0"/>
                <a:cs typeface="Times New Roman" charset="0"/>
              </a:rPr>
              <a:t>are measured at present time and by using climate models to predict </a:t>
            </a:r>
            <a:r>
              <a:rPr lang="en-US" dirty="0" smtClean="0">
                <a:latin typeface="Times New Roman" charset="0"/>
                <a:ea typeface="Times New Roman" charset="0"/>
                <a:cs typeface="Times New Roman" charset="0"/>
              </a:rPr>
              <a:t>the </a:t>
            </a:r>
            <a:r>
              <a:rPr lang="en-US" dirty="0">
                <a:latin typeface="Times New Roman" charset="0"/>
                <a:ea typeface="Times New Roman" charset="0"/>
                <a:cs typeface="Times New Roman" charset="0"/>
              </a:rPr>
              <a:t>conditions in 2070</a:t>
            </a:r>
            <a:r>
              <a:rPr lang="en-US" dirty="0" smtClean="0">
                <a:latin typeface="Times New Roman" charset="0"/>
                <a:ea typeface="Times New Roman" charset="0"/>
                <a:cs typeface="Times New Roman" charset="0"/>
              </a:rPr>
              <a:t>.</a:t>
            </a:r>
          </a:p>
          <a:p>
            <a:r>
              <a:rPr lang="en-US" dirty="0">
                <a:latin typeface="Times New Roman" charset="0"/>
                <a:ea typeface="Times New Roman" charset="0"/>
                <a:cs typeface="Times New Roman" charset="0"/>
              </a:rPr>
              <a:t>Using maximum entropy (</a:t>
            </a:r>
            <a:r>
              <a:rPr lang="en-US" dirty="0" err="1">
                <a:latin typeface="Times New Roman" charset="0"/>
                <a:ea typeface="Times New Roman" charset="0"/>
                <a:cs typeface="Times New Roman" charset="0"/>
              </a:rPr>
              <a:t>Maxent</a:t>
            </a:r>
            <a:r>
              <a:rPr lang="en-US" dirty="0">
                <a:latin typeface="Times New Roman" charset="0"/>
                <a:ea typeface="Times New Roman" charset="0"/>
                <a:cs typeface="Times New Roman" charset="0"/>
              </a:rPr>
              <a:t>) species distribution modeling, we </a:t>
            </a:r>
            <a:r>
              <a:rPr lang="en-US" dirty="0" smtClean="0">
                <a:latin typeface="Times New Roman" charset="0"/>
                <a:ea typeface="Times New Roman" charset="0"/>
                <a:cs typeface="Times New Roman" charset="0"/>
              </a:rPr>
              <a:t>examine </a:t>
            </a:r>
            <a:r>
              <a:rPr lang="en-US" dirty="0">
                <a:latin typeface="Times New Roman" charset="0"/>
                <a:ea typeface="Times New Roman" charset="0"/>
                <a:cs typeface="Times New Roman" charset="0"/>
              </a:rPr>
              <a:t>the current distribution of </a:t>
            </a:r>
            <a:r>
              <a:rPr lang="en-US" dirty="0" err="1">
                <a:latin typeface="Times New Roman" charset="0"/>
                <a:ea typeface="Times New Roman" charset="0"/>
                <a:cs typeface="Times New Roman" charset="0"/>
              </a:rPr>
              <a:t>Rangifer</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tarandus</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Canis</a:t>
            </a:r>
            <a:r>
              <a:rPr lang="en-US" dirty="0">
                <a:latin typeface="Times New Roman" charset="0"/>
                <a:ea typeface="Times New Roman" charset="0"/>
                <a:cs typeface="Times New Roman" charset="0"/>
              </a:rPr>
              <a:t> Lupus and </a:t>
            </a:r>
            <a:r>
              <a:rPr lang="en-US" dirty="0" err="1">
                <a:latin typeface="Times New Roman" charset="0"/>
                <a:ea typeface="Times New Roman" charset="0"/>
                <a:cs typeface="Times New Roman" charset="0"/>
              </a:rPr>
              <a:t>Cladonia</a:t>
            </a:r>
            <a:r>
              <a:rPr lang="en-US" dirty="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rangiferina</a:t>
            </a:r>
            <a:r>
              <a:rPr lang="en-US" dirty="0" smtClean="0">
                <a:latin typeface="Times New Roman" charset="0"/>
                <a:ea typeface="Times New Roman" charset="0"/>
                <a:cs typeface="Times New Roman" charset="0"/>
              </a:rPr>
              <a:t> </a:t>
            </a:r>
            <a:r>
              <a:rPr lang="en-US" dirty="0">
                <a:latin typeface="Times New Roman" charset="0"/>
                <a:ea typeface="Times New Roman" charset="0"/>
                <a:cs typeface="Times New Roman" charset="0"/>
              </a:rPr>
              <a:t>on the continent of North America, predict the possible </a:t>
            </a:r>
            <a:r>
              <a:rPr lang="en-US" dirty="0" smtClean="0">
                <a:latin typeface="Times New Roman" charset="0"/>
                <a:ea typeface="Times New Roman" charset="0"/>
                <a:cs typeface="Times New Roman" charset="0"/>
              </a:rPr>
              <a:t>distribution </a:t>
            </a:r>
            <a:r>
              <a:rPr lang="en-US" dirty="0">
                <a:latin typeface="Times New Roman" charset="0"/>
                <a:ea typeface="Times New Roman" charset="0"/>
                <a:cs typeface="Times New Roman" charset="0"/>
              </a:rPr>
              <a:t>in 2070, and attempt to explain the various factors that </a:t>
            </a:r>
            <a:r>
              <a:rPr lang="en-US" dirty="0" smtClean="0">
                <a:latin typeface="Times New Roman" charset="0"/>
                <a:ea typeface="Times New Roman" charset="0"/>
                <a:cs typeface="Times New Roman" charset="0"/>
              </a:rPr>
              <a:t>influence </a:t>
            </a:r>
            <a:r>
              <a:rPr lang="en-US" dirty="0">
                <a:latin typeface="Times New Roman" charset="0"/>
                <a:ea typeface="Times New Roman" charset="0"/>
                <a:cs typeface="Times New Roman" charset="0"/>
              </a:rPr>
              <a:t>the distribution of caribou, gray wolves and reindeer lichen.  The results show us that the suitable habitat area of the Caribou shrinks </a:t>
            </a:r>
            <a:r>
              <a:rPr lang="en-US" dirty="0" smtClean="0">
                <a:latin typeface="Times New Roman" charset="0"/>
                <a:ea typeface="Times New Roman" charset="0"/>
                <a:cs typeface="Times New Roman" charset="0"/>
              </a:rPr>
              <a:t>by </a:t>
            </a:r>
            <a:r>
              <a:rPr lang="en-US" dirty="0">
                <a:latin typeface="Times New Roman" charset="0"/>
                <a:ea typeface="Times New Roman" charset="0"/>
                <a:cs typeface="Times New Roman" charset="0"/>
              </a:rPr>
              <a:t>quite a lot, while the habitat of the gray wolves and the lichen remain  almost the same.</a:t>
            </a:r>
          </a:p>
        </p:txBody>
      </p:sp>
      <p:sp>
        <p:nvSpPr>
          <p:cNvPr id="450" name="Text Placeholder 449"/>
          <p:cNvSpPr>
            <a:spLocks noGrp="1"/>
          </p:cNvSpPr>
          <p:nvPr>
            <p:ph type="body" sz="quarter" idx="11"/>
          </p:nvPr>
        </p:nvSpPr>
        <p:spPr>
          <a:xfrm>
            <a:off x="914768" y="5475094"/>
            <a:ext cx="10048875" cy="754045"/>
          </a:xfrm>
          <a:gradFill flip="none" rotWithShape="1">
            <a:gsLst>
              <a:gs pos="0">
                <a:schemeClr val="accent2">
                  <a:lumMod val="89000"/>
                </a:schemeClr>
              </a:gs>
              <a:gs pos="42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p:spPr>
        <p:txBody>
          <a:bodyPr/>
          <a:lstStyle/>
          <a:p>
            <a:r>
              <a:rPr lang="en-US" dirty="0" smtClean="0">
                <a:effectLst>
                  <a:glow>
                    <a:schemeClr val="accent1">
                      <a:alpha val="40000"/>
                    </a:schemeClr>
                  </a:glow>
                  <a:outerShdw blurRad="50800" dist="50800" sx="1000" sy="1000" algn="ctr" rotWithShape="0">
                    <a:srgbClr val="000000"/>
                  </a:outerShdw>
                </a:effectLst>
                <a:latin typeface="Krungthep" charset="-34"/>
                <a:ea typeface="Krungthep" charset="-34"/>
                <a:cs typeface="Krungthep" charset="-34"/>
              </a:rPr>
              <a:t>ABSTRACT</a:t>
            </a:r>
            <a:endParaRPr lang="en-US" dirty="0">
              <a:effectLst>
                <a:glow>
                  <a:schemeClr val="accent1">
                    <a:alpha val="40000"/>
                  </a:schemeClr>
                </a:glow>
                <a:outerShdw blurRad="50800" dist="50800" sx="1000" sy="1000" algn="ctr" rotWithShape="0">
                  <a:srgbClr val="000000"/>
                </a:outerShdw>
              </a:effectLst>
              <a:latin typeface="Krungthep" charset="-34"/>
              <a:ea typeface="Krungthep" charset="-34"/>
              <a:cs typeface="Krungthep" charset="-34"/>
            </a:endParaRPr>
          </a:p>
        </p:txBody>
      </p:sp>
      <p:sp>
        <p:nvSpPr>
          <p:cNvPr id="454" name="Text Placeholder 453"/>
          <p:cNvSpPr>
            <a:spLocks noGrp="1"/>
          </p:cNvSpPr>
          <p:nvPr>
            <p:ph type="body" sz="quarter" idx="21"/>
          </p:nvPr>
        </p:nvSpPr>
        <p:spPr>
          <a:xfrm>
            <a:off x="11566227" y="18985829"/>
            <a:ext cx="10048874" cy="846363"/>
          </a:xfrm>
        </p:spPr>
        <p:txBody>
          <a:bodyPr/>
          <a:lstStyle/>
          <a:p>
            <a:pPr algn="ctr"/>
            <a:r>
              <a:rPr lang="en-US" b="1" dirty="0" smtClean="0">
                <a:solidFill>
                  <a:schemeClr val="accent3">
                    <a:lumMod val="50000"/>
                  </a:schemeClr>
                </a:solidFill>
              </a:rPr>
              <a:t>Current distribution of Caribou in North America:</a:t>
            </a:r>
            <a:endParaRPr lang="en-US" b="1" dirty="0">
              <a:solidFill>
                <a:schemeClr val="accent3">
                  <a:lumMod val="50000"/>
                </a:schemeClr>
              </a:solidFill>
            </a:endParaRPr>
          </a:p>
        </p:txBody>
      </p:sp>
      <p:sp>
        <p:nvSpPr>
          <p:cNvPr id="456" name="Text Placeholder 455"/>
          <p:cNvSpPr>
            <a:spLocks noGrp="1"/>
          </p:cNvSpPr>
          <p:nvPr>
            <p:ph type="body" sz="quarter" idx="23"/>
          </p:nvPr>
        </p:nvSpPr>
        <p:spPr>
          <a:xfrm>
            <a:off x="22262202" y="5670561"/>
            <a:ext cx="10048874" cy="846363"/>
          </a:xfrm>
        </p:spPr>
        <p:txBody>
          <a:bodyPr/>
          <a:lstStyle/>
          <a:p>
            <a:pPr algn="ctr"/>
            <a:r>
              <a:rPr lang="en-US" b="1" dirty="0" smtClean="0">
                <a:solidFill>
                  <a:schemeClr val="accent3">
                    <a:lumMod val="50000"/>
                  </a:schemeClr>
                </a:solidFill>
              </a:rPr>
              <a:t>Current distribution of </a:t>
            </a:r>
            <a:r>
              <a:rPr lang="en-US" b="1" dirty="0" err="1" smtClean="0">
                <a:solidFill>
                  <a:schemeClr val="accent3">
                    <a:lumMod val="50000"/>
                  </a:schemeClr>
                </a:solidFill>
              </a:rPr>
              <a:t>Cladonia</a:t>
            </a:r>
            <a:r>
              <a:rPr lang="en-US" b="1" dirty="0" smtClean="0">
                <a:solidFill>
                  <a:schemeClr val="accent3">
                    <a:lumMod val="50000"/>
                  </a:schemeClr>
                </a:solidFill>
              </a:rPr>
              <a:t> </a:t>
            </a:r>
            <a:r>
              <a:rPr lang="en-US" b="1" dirty="0" err="1" smtClean="0">
                <a:solidFill>
                  <a:schemeClr val="accent3">
                    <a:lumMod val="50000"/>
                  </a:schemeClr>
                </a:solidFill>
              </a:rPr>
              <a:t>rangiferina</a:t>
            </a:r>
            <a:r>
              <a:rPr lang="en-US" b="1" dirty="0" smtClean="0">
                <a:solidFill>
                  <a:schemeClr val="accent3">
                    <a:lumMod val="50000"/>
                  </a:schemeClr>
                </a:solidFill>
              </a:rPr>
              <a:t> in North America:</a:t>
            </a:r>
            <a:endParaRPr lang="en-US" b="1" dirty="0">
              <a:solidFill>
                <a:schemeClr val="accent3">
                  <a:lumMod val="50000"/>
                </a:schemeClr>
              </a:solidFill>
            </a:endParaRPr>
          </a:p>
        </p:txBody>
      </p:sp>
      <p:sp>
        <p:nvSpPr>
          <p:cNvPr id="34" name="Text Placeholder 455"/>
          <p:cNvSpPr>
            <a:spLocks noGrp="1"/>
          </p:cNvSpPr>
          <p:nvPr>
            <p:ph type="body" sz="quarter" idx="24"/>
          </p:nvPr>
        </p:nvSpPr>
        <p:spPr>
          <a:xfrm>
            <a:off x="22293056" y="19097551"/>
            <a:ext cx="10048874" cy="569379"/>
          </a:xfrm>
        </p:spPr>
        <p:txBody>
          <a:bodyPr/>
          <a:lstStyle/>
          <a:p>
            <a:r>
              <a:rPr lang="en-US" sz="2500" u="none" dirty="0" smtClean="0">
                <a:solidFill>
                  <a:schemeClr val="accent3">
                    <a:lumMod val="50000"/>
                  </a:schemeClr>
                </a:solidFill>
                <a:latin typeface="Times New Roman" charset="0"/>
                <a:ea typeface="Times New Roman" charset="0"/>
                <a:cs typeface="Times New Roman" charset="0"/>
              </a:rPr>
              <a:t>Current distribution of </a:t>
            </a:r>
            <a:r>
              <a:rPr lang="en-US" sz="2500" u="none" dirty="0" err="1" smtClean="0">
                <a:solidFill>
                  <a:schemeClr val="accent3">
                    <a:lumMod val="50000"/>
                  </a:schemeClr>
                </a:solidFill>
                <a:latin typeface="Times New Roman" charset="0"/>
                <a:ea typeface="Times New Roman" charset="0"/>
                <a:cs typeface="Times New Roman" charset="0"/>
              </a:rPr>
              <a:t>Canis</a:t>
            </a:r>
            <a:r>
              <a:rPr lang="en-US" sz="2500" u="none" dirty="0" smtClean="0">
                <a:solidFill>
                  <a:schemeClr val="accent3">
                    <a:lumMod val="50000"/>
                  </a:schemeClr>
                </a:solidFill>
                <a:latin typeface="Times New Roman" charset="0"/>
                <a:ea typeface="Times New Roman" charset="0"/>
                <a:cs typeface="Times New Roman" charset="0"/>
              </a:rPr>
              <a:t> Lupus in North America:</a:t>
            </a:r>
            <a:endParaRPr lang="en-US" sz="2500" u="none" dirty="0">
              <a:solidFill>
                <a:schemeClr val="accent3">
                  <a:lumMod val="50000"/>
                </a:schemeClr>
              </a:solidFill>
              <a:latin typeface="Times New Roman" charset="0"/>
              <a:ea typeface="Times New Roman" charset="0"/>
              <a:cs typeface="Times New Roman" charset="0"/>
            </a:endParaRPr>
          </a:p>
        </p:txBody>
      </p:sp>
      <p:sp>
        <p:nvSpPr>
          <p:cNvPr id="459" name="Text Placeholder 458"/>
          <p:cNvSpPr>
            <a:spLocks noGrp="1"/>
          </p:cNvSpPr>
          <p:nvPr>
            <p:ph type="body" sz="quarter" idx="26"/>
          </p:nvPr>
        </p:nvSpPr>
        <p:spPr>
          <a:xfrm>
            <a:off x="32914027" y="6378481"/>
            <a:ext cx="10047018" cy="10284845"/>
          </a:xfrm>
        </p:spPr>
        <p:txBody>
          <a:bodyPr/>
          <a:lstStyle/>
          <a:p>
            <a:pPr marL="342900" indent="-342900">
              <a:lnSpc>
                <a:spcPts val="3500"/>
              </a:lnSpc>
              <a:buSzPct val="150000"/>
              <a:buFont typeface="Arial" charset="0"/>
              <a:buChar char="•"/>
            </a:pPr>
            <a:r>
              <a:rPr lang="en-US" dirty="0" smtClean="0"/>
              <a:t>Distribution of reindeer lichen will remain the same.</a:t>
            </a:r>
          </a:p>
          <a:p>
            <a:pPr marL="342900" indent="-342900">
              <a:lnSpc>
                <a:spcPts val="3500"/>
              </a:lnSpc>
              <a:buSzPct val="150000"/>
              <a:buFont typeface="Arial" charset="0"/>
              <a:buChar char="•"/>
            </a:pPr>
            <a:r>
              <a:rPr lang="en-US" dirty="0" smtClean="0"/>
              <a:t>Distribution of gray wolves does not change a lot from climate change factors.</a:t>
            </a:r>
          </a:p>
          <a:p>
            <a:pPr marL="342900" indent="-342900">
              <a:lnSpc>
                <a:spcPts val="3500"/>
              </a:lnSpc>
              <a:buSzPct val="150000"/>
              <a:buFont typeface="Arial" charset="0"/>
              <a:buChar char="•"/>
            </a:pPr>
            <a:r>
              <a:rPr lang="en-US" dirty="0" smtClean="0"/>
              <a:t>Caribou distribution does change; it decreases across all of North America.</a:t>
            </a:r>
          </a:p>
          <a:p>
            <a:pPr marL="342900" indent="-342900">
              <a:lnSpc>
                <a:spcPts val="3500"/>
              </a:lnSpc>
              <a:buSzPct val="150000"/>
              <a:buFont typeface="Arial" charset="0"/>
              <a:buChar char="•"/>
            </a:pPr>
            <a:r>
              <a:rPr lang="en-US" dirty="0">
                <a:latin typeface="Times New Roman" charset="0"/>
                <a:ea typeface="Times New Roman" charset="0"/>
                <a:cs typeface="Times New Roman" charset="0"/>
              </a:rPr>
              <a:t>Climate change will lead to warmer year round temperatures and slightly increased precipitation, especially in winter</a:t>
            </a:r>
            <a:r>
              <a:rPr lang="en-US" dirty="0" smtClean="0">
                <a:latin typeface="Times New Roman" charset="0"/>
                <a:ea typeface="Times New Roman" charset="0"/>
                <a:cs typeface="Times New Roman" charset="0"/>
              </a:rPr>
              <a:t>.</a:t>
            </a:r>
            <a:endParaRPr lang="en-US" dirty="0" smtClean="0"/>
          </a:p>
          <a:p>
            <a:pPr marL="342900" indent="-342900">
              <a:lnSpc>
                <a:spcPts val="3500"/>
              </a:lnSpc>
              <a:buSzPct val="150000"/>
              <a:buFont typeface="Arial" charset="0"/>
              <a:buChar char="•"/>
            </a:pPr>
            <a:r>
              <a:rPr lang="en-US" dirty="0" smtClean="0"/>
              <a:t>Other factors besides climate that affect Caribou distribution are:</a:t>
            </a:r>
          </a:p>
          <a:p>
            <a:pPr marL="1828725" lvl="1" indent="-342900">
              <a:lnSpc>
                <a:spcPts val="3500"/>
              </a:lnSpc>
              <a:buSzPct val="150000"/>
              <a:buFont typeface="Wingdings" charset="2"/>
              <a:buChar char="§"/>
            </a:pPr>
            <a:r>
              <a:rPr lang="en-US" dirty="0" smtClean="0">
                <a:solidFill>
                  <a:schemeClr val="accent5">
                    <a:lumMod val="50000"/>
                  </a:schemeClr>
                </a:solidFill>
                <a:latin typeface="Times New Roman" charset="0"/>
                <a:ea typeface="Times New Roman" charset="0"/>
                <a:cs typeface="Times New Roman" charset="0"/>
              </a:rPr>
              <a:t>Increasing human activities</a:t>
            </a:r>
          </a:p>
          <a:p>
            <a:pPr marL="1828725" lvl="1" indent="-342900">
              <a:lnSpc>
                <a:spcPts val="3500"/>
              </a:lnSpc>
              <a:buSzPct val="150000"/>
              <a:buFont typeface="Wingdings" charset="2"/>
              <a:buChar char="§"/>
            </a:pPr>
            <a:r>
              <a:rPr lang="en-US" dirty="0" smtClean="0">
                <a:solidFill>
                  <a:schemeClr val="accent5">
                    <a:lumMod val="50000"/>
                  </a:schemeClr>
                </a:solidFill>
                <a:latin typeface="Times New Roman" charset="0"/>
                <a:ea typeface="Times New Roman" charset="0"/>
                <a:cs typeface="Times New Roman" charset="0"/>
              </a:rPr>
              <a:t>Increasing competition from other species (Moose, Deer)</a:t>
            </a:r>
          </a:p>
          <a:p>
            <a:pPr marL="342900" indent="-342900">
              <a:lnSpc>
                <a:spcPts val="3500"/>
              </a:lnSpc>
              <a:buSzPct val="150000"/>
              <a:buFont typeface="Arial" charset="0"/>
              <a:buChar char="•"/>
            </a:pPr>
            <a:r>
              <a:rPr lang="en-US" dirty="0" smtClean="0">
                <a:solidFill>
                  <a:schemeClr val="accent5">
                    <a:lumMod val="50000"/>
                  </a:schemeClr>
                </a:solidFill>
                <a:latin typeface="Times New Roman" charset="0"/>
                <a:ea typeface="Times New Roman" charset="0"/>
                <a:cs typeface="Times New Roman" charset="0"/>
              </a:rPr>
              <a:t>The </a:t>
            </a:r>
            <a:r>
              <a:rPr lang="en-US" dirty="0" err="1" smtClean="0">
                <a:solidFill>
                  <a:schemeClr val="accent5">
                    <a:lumMod val="50000"/>
                  </a:schemeClr>
                </a:solidFill>
                <a:latin typeface="Times New Roman" charset="0"/>
                <a:ea typeface="Times New Roman" charset="0"/>
                <a:cs typeface="Times New Roman" charset="0"/>
              </a:rPr>
              <a:t>Canis</a:t>
            </a:r>
            <a:r>
              <a:rPr lang="en-US" dirty="0" smtClean="0">
                <a:solidFill>
                  <a:schemeClr val="accent5">
                    <a:lumMod val="50000"/>
                  </a:schemeClr>
                </a:solidFill>
                <a:latin typeface="Times New Roman" charset="0"/>
                <a:ea typeface="Times New Roman" charset="0"/>
                <a:cs typeface="Times New Roman" charset="0"/>
              </a:rPr>
              <a:t> Lupus distribution will realistically be smaller than what our future results indicate because of lack of prey and increasing human interaction.</a:t>
            </a:r>
          </a:p>
          <a:p>
            <a:pPr marL="342900" indent="-342900">
              <a:lnSpc>
                <a:spcPts val="3500"/>
              </a:lnSpc>
              <a:buSzPct val="150000"/>
              <a:buFont typeface="Arial" charset="0"/>
              <a:buChar char="•"/>
            </a:pPr>
            <a:r>
              <a:rPr lang="en-US" dirty="0" smtClean="0">
                <a:solidFill>
                  <a:schemeClr val="accent5">
                    <a:lumMod val="50000"/>
                  </a:schemeClr>
                </a:solidFill>
                <a:latin typeface="Times New Roman" charset="0"/>
                <a:ea typeface="Times New Roman" charset="0"/>
                <a:cs typeface="Times New Roman" charset="0"/>
              </a:rPr>
              <a:t>Higher summer temperatures lead to more insect harassment of Caribous.</a:t>
            </a:r>
          </a:p>
          <a:p>
            <a:pPr marL="342900" indent="-342900">
              <a:lnSpc>
                <a:spcPts val="3500"/>
              </a:lnSpc>
              <a:buSzPct val="150000"/>
              <a:buFont typeface="Arial" charset="0"/>
              <a:buChar char="•"/>
            </a:pPr>
            <a:r>
              <a:rPr lang="en-US" dirty="0" smtClean="0">
                <a:latin typeface="Times New Roman" charset="0"/>
                <a:ea typeface="Times New Roman" charset="0"/>
                <a:cs typeface="Times New Roman" charset="0"/>
              </a:rPr>
              <a:t>Warmer and earlier spring can disrupt Caribou life cycle and limit access to food sources.</a:t>
            </a:r>
          </a:p>
          <a:p>
            <a:pPr marL="342900" indent="-342900">
              <a:lnSpc>
                <a:spcPts val="3500"/>
              </a:lnSpc>
              <a:buSzPct val="150000"/>
              <a:buFont typeface="Arial" charset="0"/>
              <a:buChar char="•"/>
            </a:pPr>
            <a:r>
              <a:rPr lang="en-US" dirty="0" smtClean="0">
                <a:solidFill>
                  <a:schemeClr val="accent5">
                    <a:lumMod val="50000"/>
                  </a:schemeClr>
                </a:solidFill>
                <a:latin typeface="Times New Roman" charset="0"/>
                <a:ea typeface="Times New Roman" charset="0"/>
                <a:cs typeface="Times New Roman" charset="0"/>
              </a:rPr>
              <a:t>Higher precipitation in winter can hinder Caribou mobility and access to food sources </a:t>
            </a:r>
            <a:r>
              <a:rPr lang="en-US" dirty="0">
                <a:latin typeface="Times New Roman" charset="0"/>
                <a:ea typeface="Times New Roman" charset="0"/>
                <a:cs typeface="Times New Roman" charset="0"/>
              </a:rPr>
              <a:t>such as </a:t>
            </a:r>
            <a:r>
              <a:rPr lang="en-US" dirty="0" err="1">
                <a:latin typeface="Times New Roman" charset="0"/>
                <a:ea typeface="Times New Roman" charset="0"/>
                <a:cs typeface="Times New Roman" charset="0"/>
              </a:rPr>
              <a:t>Cladonia</a:t>
            </a:r>
            <a:r>
              <a:rPr lang="en-US" dirty="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rangiferina</a:t>
            </a:r>
            <a:r>
              <a:rPr lang="en-US" dirty="0" smtClean="0">
                <a:latin typeface="Times New Roman" charset="0"/>
                <a:ea typeface="Times New Roman" charset="0"/>
                <a:cs typeface="Times New Roman" charset="0"/>
              </a:rPr>
              <a:t>.</a:t>
            </a:r>
            <a:endParaRPr lang="en-US" dirty="0" smtClean="0">
              <a:solidFill>
                <a:schemeClr val="accent5">
                  <a:lumMod val="50000"/>
                </a:schemeClr>
              </a:solidFill>
              <a:latin typeface="Times New Roman" charset="0"/>
              <a:ea typeface="Times New Roman" charset="0"/>
              <a:cs typeface="Times New Roman" charset="0"/>
            </a:endParaRPr>
          </a:p>
          <a:p>
            <a:pPr marL="342900" indent="-342900">
              <a:lnSpc>
                <a:spcPts val="3500"/>
              </a:lnSpc>
              <a:buSzPct val="150000"/>
              <a:buFont typeface="Arial" charset="0"/>
              <a:buChar char="•"/>
            </a:pPr>
            <a:endParaRPr lang="en-US" dirty="0" smtClean="0">
              <a:solidFill>
                <a:schemeClr val="accent5">
                  <a:lumMod val="50000"/>
                </a:schemeClr>
              </a:solidFill>
              <a:latin typeface="Times New Roman" charset="0"/>
              <a:ea typeface="Times New Roman" charset="0"/>
              <a:cs typeface="Times New Roman" charset="0"/>
            </a:endParaRPr>
          </a:p>
        </p:txBody>
      </p:sp>
      <p:sp>
        <p:nvSpPr>
          <p:cNvPr id="460" name="Text Placeholder 459"/>
          <p:cNvSpPr>
            <a:spLocks noGrp="1"/>
          </p:cNvSpPr>
          <p:nvPr>
            <p:ph type="body" sz="quarter" idx="27"/>
          </p:nvPr>
        </p:nvSpPr>
        <p:spPr>
          <a:xfrm>
            <a:off x="32934631" y="16546078"/>
            <a:ext cx="10047018" cy="754045"/>
          </a:xfrm>
          <a:gradFill>
            <a:gsLst>
              <a:gs pos="0">
                <a:schemeClr val="accent2">
                  <a:lumMod val="89000"/>
                </a:schemeClr>
              </a:gs>
              <a:gs pos="42000">
                <a:schemeClr val="accent2">
                  <a:lumMod val="89000"/>
                </a:schemeClr>
              </a:gs>
              <a:gs pos="69000">
                <a:schemeClr val="accent2">
                  <a:lumMod val="75000"/>
                </a:schemeClr>
              </a:gs>
              <a:gs pos="97000">
                <a:schemeClr val="accent2">
                  <a:lumMod val="70000"/>
                </a:schemeClr>
              </a:gs>
            </a:gsLst>
            <a:path path="circle">
              <a:fillToRect l="100000" t="100000"/>
            </a:path>
          </a:gradFill>
        </p:spPr>
        <p:txBody>
          <a:bodyPr/>
          <a:lstStyle/>
          <a:p>
            <a:r>
              <a:rPr lang="en-US" dirty="0" smtClean="0">
                <a:latin typeface="Krungthep" charset="-34"/>
                <a:ea typeface="Krungthep" charset="-34"/>
                <a:cs typeface="Krungthep" charset="-34"/>
              </a:rPr>
              <a:t>REFERENCES</a:t>
            </a:r>
            <a:endParaRPr lang="en-US" dirty="0">
              <a:latin typeface="Krungthep" charset="-34"/>
              <a:ea typeface="Krungthep" charset="-34"/>
              <a:cs typeface="Krungthep" charset="-34"/>
            </a:endParaRPr>
          </a:p>
        </p:txBody>
      </p:sp>
      <p:sp>
        <p:nvSpPr>
          <p:cNvPr id="461" name="Text Placeholder 460"/>
          <p:cNvSpPr>
            <a:spLocks noGrp="1"/>
          </p:cNvSpPr>
          <p:nvPr>
            <p:ph type="body" sz="quarter" idx="28"/>
          </p:nvPr>
        </p:nvSpPr>
        <p:spPr>
          <a:xfrm>
            <a:off x="32888623" y="17677177"/>
            <a:ext cx="10052050" cy="11772431"/>
          </a:xfrm>
        </p:spPr>
        <p:txBody>
          <a:bodyPr/>
          <a:lstStyle/>
          <a:p>
            <a:pPr marL="342900" indent="-342900">
              <a:lnSpc>
                <a:spcPts val="3500"/>
              </a:lnSpc>
              <a:spcAft>
                <a:spcPts val="30"/>
              </a:spcAft>
              <a:buFont typeface="Arial" charset="0"/>
              <a:buChar char="•"/>
            </a:pPr>
            <a:r>
              <a:rPr lang="en-US" dirty="0" smtClean="0"/>
              <a:t>Janet </a:t>
            </a:r>
            <a:r>
              <a:rPr lang="en-US" dirty="0" err="1"/>
              <a:t>Brotton</a:t>
            </a:r>
            <a:r>
              <a:rPr lang="en-US" dirty="0"/>
              <a:t> and Geoffrey Wall. Climate change and the Bathurst caribou herd in the Northwest Territories, Canada. </a:t>
            </a:r>
            <a:r>
              <a:rPr lang="en-US" i="1" dirty="0"/>
              <a:t>Climatic Change</a:t>
            </a:r>
            <a:r>
              <a:rPr lang="en-US" dirty="0"/>
              <a:t>, 35, 1997. http://</a:t>
            </a:r>
            <a:r>
              <a:rPr lang="en-US" dirty="0" err="1"/>
              <a:t>link.springer.com</a:t>
            </a:r>
            <a:r>
              <a:rPr lang="en-US" dirty="0"/>
              <a:t>/ article/10.1023/A:1005313315265. </a:t>
            </a:r>
          </a:p>
          <a:p>
            <a:pPr marL="342900" indent="-342900">
              <a:lnSpc>
                <a:spcPts val="3500"/>
              </a:lnSpc>
              <a:spcAft>
                <a:spcPts val="30"/>
              </a:spcAft>
              <a:buFont typeface="Arial" charset="0"/>
              <a:buChar char="•"/>
            </a:pPr>
            <a:r>
              <a:rPr lang="en-US" dirty="0" smtClean="0"/>
              <a:t>M</a:t>
            </a:r>
            <a:r>
              <a:rPr lang="en-US" dirty="0"/>
              <a:t>. </a:t>
            </a:r>
            <a:r>
              <a:rPr lang="en-US" dirty="0" err="1"/>
              <a:t>Festa-Bianchet</a:t>
            </a:r>
            <a:r>
              <a:rPr lang="en-US" dirty="0"/>
              <a:t>, J.C. Ray, S. </a:t>
            </a:r>
            <a:r>
              <a:rPr lang="en-US" dirty="0" err="1"/>
              <a:t>Boutin</a:t>
            </a:r>
            <a:r>
              <a:rPr lang="en-US" dirty="0"/>
              <a:t>, S.D. </a:t>
            </a:r>
            <a:r>
              <a:rPr lang="en-US" dirty="0" err="1"/>
              <a:t>Coˆte</a:t>
            </a:r>
            <a:r>
              <a:rPr lang="en-US" dirty="0"/>
              <a:t> ́, and A. Gunn. Conservation of </a:t>
            </a:r>
            <a:r>
              <a:rPr lang="en-US" dirty="0" err="1"/>
              <a:t>cari</a:t>
            </a:r>
            <a:r>
              <a:rPr lang="en-US" dirty="0"/>
              <a:t>- </a:t>
            </a:r>
            <a:r>
              <a:rPr lang="en-US" dirty="0" err="1"/>
              <a:t>bou</a:t>
            </a:r>
            <a:r>
              <a:rPr lang="en-US" dirty="0"/>
              <a:t> (</a:t>
            </a:r>
            <a:r>
              <a:rPr lang="en-US" dirty="0" err="1"/>
              <a:t>Rangifer</a:t>
            </a:r>
            <a:r>
              <a:rPr lang="en-US" dirty="0"/>
              <a:t> </a:t>
            </a:r>
            <a:r>
              <a:rPr lang="en-US" dirty="0" err="1"/>
              <a:t>tarandus</a:t>
            </a:r>
            <a:r>
              <a:rPr lang="en-US" dirty="0"/>
              <a:t>) in Canada: an uncertain future. </a:t>
            </a:r>
            <a:r>
              <a:rPr lang="en-US" i="1" dirty="0"/>
              <a:t>Canadian Journal of Zoology</a:t>
            </a:r>
            <a:r>
              <a:rPr lang="en-US" dirty="0"/>
              <a:t>, 89, 2011. http://</a:t>
            </a:r>
            <a:r>
              <a:rPr lang="en-US" dirty="0" err="1"/>
              <a:t>www.nrcresearchpress.com</a:t>
            </a:r>
            <a:r>
              <a:rPr lang="en-US" dirty="0"/>
              <a:t>/</a:t>
            </a:r>
            <a:r>
              <a:rPr lang="en-US" dirty="0" err="1"/>
              <a:t>doi</a:t>
            </a:r>
            <a:r>
              <a:rPr lang="en-US" dirty="0"/>
              <a:t>/abs/10.1139/z11-025#.Vl_ 9ot- </a:t>
            </a:r>
            <a:r>
              <a:rPr lang="en-US" dirty="0" err="1"/>
              <a:t>rTdT</a:t>
            </a:r>
            <a:r>
              <a:rPr lang="en-US" dirty="0"/>
              <a:t>. </a:t>
            </a:r>
          </a:p>
          <a:p>
            <a:pPr marL="342900" indent="-342900">
              <a:lnSpc>
                <a:spcPts val="3500"/>
              </a:lnSpc>
              <a:spcAft>
                <a:spcPts val="30"/>
              </a:spcAft>
              <a:buFont typeface="Arial" charset="0"/>
              <a:buChar char="•"/>
            </a:pPr>
            <a:r>
              <a:rPr lang="en-US" dirty="0" smtClean="0"/>
              <a:t>IPCC</a:t>
            </a:r>
            <a:r>
              <a:rPr lang="en-US" dirty="0"/>
              <a:t>. Climate, environment and socio-economic state. https://</a:t>
            </a:r>
            <a:r>
              <a:rPr lang="en-US" dirty="0" err="1"/>
              <a:t>www.ipcc.ch</a:t>
            </a:r>
            <a:r>
              <a:rPr lang="en-US" dirty="0"/>
              <a:t>/ </a:t>
            </a:r>
            <a:r>
              <a:rPr lang="en-US" dirty="0" err="1"/>
              <a:t>publications_and_data</a:t>
            </a:r>
            <a:r>
              <a:rPr lang="en-US" dirty="0"/>
              <a:t>/ar4/wg2/en/ch15s15-2.html#15-2-1. </a:t>
            </a:r>
          </a:p>
          <a:p>
            <a:pPr marL="342900" indent="-342900">
              <a:lnSpc>
                <a:spcPts val="3500"/>
              </a:lnSpc>
              <a:spcAft>
                <a:spcPts val="30"/>
              </a:spcAft>
              <a:buFont typeface="Arial" charset="0"/>
              <a:buChar char="•"/>
            </a:pPr>
            <a:r>
              <a:rPr lang="en-US" dirty="0" smtClean="0"/>
              <a:t>IPCC</a:t>
            </a:r>
            <a:r>
              <a:rPr lang="en-US" dirty="0"/>
              <a:t>. Scenario process for ar5. http://</a:t>
            </a:r>
            <a:r>
              <a:rPr lang="en-US" dirty="0" err="1"/>
              <a:t>sedac.ipcc-data.org</a:t>
            </a:r>
            <a:r>
              <a:rPr lang="en-US" dirty="0"/>
              <a:t>/</a:t>
            </a:r>
            <a:r>
              <a:rPr lang="en-US" dirty="0" err="1"/>
              <a:t>ddc</a:t>
            </a:r>
            <a:r>
              <a:rPr lang="en-US" dirty="0"/>
              <a:t>/ar5_scenario_ process/</a:t>
            </a:r>
            <a:r>
              <a:rPr lang="en-US" dirty="0" err="1"/>
              <a:t>RCPs.html</a:t>
            </a:r>
            <a:r>
              <a:rPr lang="en-US" dirty="0"/>
              <a:t>, 2014. </a:t>
            </a:r>
          </a:p>
          <a:p>
            <a:pPr marL="342900" indent="-342900">
              <a:lnSpc>
                <a:spcPts val="3500"/>
              </a:lnSpc>
              <a:spcAft>
                <a:spcPts val="30"/>
              </a:spcAft>
              <a:buFont typeface="Arial" charset="0"/>
              <a:buChar char="•"/>
            </a:pPr>
            <a:r>
              <a:rPr lang="en-US" dirty="0" smtClean="0"/>
              <a:t>ElizabethA.Lenart,R.TerryBowyer,JayVerHoef,andRogerW.Ruess.Climatechangeand </a:t>
            </a:r>
            <a:r>
              <a:rPr lang="en-US" dirty="0"/>
              <a:t>caribou: effects of summer weather on forage. </a:t>
            </a:r>
            <a:r>
              <a:rPr lang="en-US" i="1" dirty="0"/>
              <a:t>Canadian Journal of Zoology</a:t>
            </a:r>
            <a:r>
              <a:rPr lang="en-US" dirty="0"/>
              <a:t>, 80, 2002. http: //</a:t>
            </a:r>
            <a:r>
              <a:rPr lang="en-US" dirty="0" err="1"/>
              <a:t>www.nrcresearchpress.com</a:t>
            </a:r>
            <a:r>
              <a:rPr lang="en-US" dirty="0"/>
              <a:t>/</a:t>
            </a:r>
            <a:r>
              <a:rPr lang="en-US" dirty="0" err="1"/>
              <a:t>doi</a:t>
            </a:r>
            <a:r>
              <a:rPr lang="en-US" dirty="0"/>
              <a:t>/abs/10.1139/z02-034#.Vl_9yd-rTdR. </a:t>
            </a:r>
          </a:p>
          <a:p>
            <a:pPr marL="342900" indent="-342900">
              <a:lnSpc>
                <a:spcPts val="3500"/>
              </a:lnSpc>
              <a:spcAft>
                <a:spcPts val="30"/>
              </a:spcAft>
              <a:buFont typeface="Arial" charset="0"/>
              <a:buChar char="•"/>
            </a:pPr>
            <a:r>
              <a:rPr lang="en-US" dirty="0" smtClean="0"/>
              <a:t>USFS</a:t>
            </a:r>
            <a:r>
              <a:rPr lang="en-US" dirty="0"/>
              <a:t>. </a:t>
            </a:r>
            <a:r>
              <a:rPr lang="en-US" dirty="0" err="1"/>
              <a:t>Cladonia</a:t>
            </a:r>
            <a:r>
              <a:rPr lang="en-US" dirty="0"/>
              <a:t> (</a:t>
            </a:r>
            <a:r>
              <a:rPr lang="en-US" dirty="0" err="1"/>
              <a:t>Cladina</a:t>
            </a:r>
            <a:r>
              <a:rPr lang="en-US" dirty="0"/>
              <a:t>) spp. http://</a:t>
            </a:r>
            <a:r>
              <a:rPr lang="en-US" dirty="0" err="1"/>
              <a:t>www.fs.fed.us</a:t>
            </a:r>
            <a:r>
              <a:rPr lang="en-US" dirty="0"/>
              <a:t>/database/</a:t>
            </a:r>
            <a:r>
              <a:rPr lang="en-US" dirty="0" err="1"/>
              <a:t>feis</a:t>
            </a:r>
            <a:r>
              <a:rPr lang="en-US" dirty="0"/>
              <a:t>/lichens/ </a:t>
            </a:r>
            <a:r>
              <a:rPr lang="en-US" dirty="0" err="1"/>
              <a:t>claspp</a:t>
            </a:r>
            <a:r>
              <a:rPr lang="en-US" dirty="0"/>
              <a:t>/</a:t>
            </a:r>
            <a:r>
              <a:rPr lang="en-US" dirty="0" err="1"/>
              <a:t>all.html</a:t>
            </a:r>
            <a:r>
              <a:rPr lang="en-US" dirty="0"/>
              <a:t>. </a:t>
            </a:r>
          </a:p>
          <a:p>
            <a:pPr marL="342900" indent="-342900">
              <a:lnSpc>
                <a:spcPts val="3500"/>
              </a:lnSpc>
              <a:spcAft>
                <a:spcPts val="30"/>
              </a:spcAft>
              <a:buFont typeface="Arial" charset="0"/>
              <a:buChar char="•"/>
            </a:pPr>
            <a:r>
              <a:rPr lang="en-US" dirty="0" smtClean="0"/>
              <a:t>USFS</a:t>
            </a:r>
            <a:r>
              <a:rPr lang="en-US" dirty="0"/>
              <a:t>. </a:t>
            </a:r>
            <a:r>
              <a:rPr lang="en-US" dirty="0" err="1"/>
              <a:t>Rangifer</a:t>
            </a:r>
            <a:r>
              <a:rPr lang="en-US" dirty="0"/>
              <a:t> </a:t>
            </a:r>
            <a:r>
              <a:rPr lang="en-US" dirty="0" err="1"/>
              <a:t>tarandus</a:t>
            </a:r>
            <a:r>
              <a:rPr lang="en-US" dirty="0"/>
              <a:t>. http://</a:t>
            </a:r>
            <a:r>
              <a:rPr lang="en-US" dirty="0" err="1"/>
              <a:t>www.fs.fed.us</a:t>
            </a:r>
            <a:r>
              <a:rPr lang="en-US" dirty="0"/>
              <a:t>/database/</a:t>
            </a:r>
            <a:r>
              <a:rPr lang="en-US" dirty="0" err="1"/>
              <a:t>feis</a:t>
            </a:r>
            <a:r>
              <a:rPr lang="en-US" dirty="0"/>
              <a:t>/animals/ mammal/rata/</a:t>
            </a:r>
            <a:r>
              <a:rPr lang="en-US" dirty="0" err="1"/>
              <a:t>all.html</a:t>
            </a:r>
            <a:r>
              <a:rPr lang="en-US" dirty="0"/>
              <a:t>. </a:t>
            </a:r>
          </a:p>
          <a:p>
            <a:pPr marL="342900" indent="-342900">
              <a:lnSpc>
                <a:spcPts val="3500"/>
              </a:lnSpc>
              <a:spcAft>
                <a:spcPts val="30"/>
              </a:spcAft>
              <a:buFont typeface="Arial" charset="0"/>
              <a:buChar char="•"/>
            </a:pPr>
            <a:r>
              <a:rPr lang="en-US" dirty="0" smtClean="0"/>
              <a:t>USFS</a:t>
            </a:r>
            <a:r>
              <a:rPr lang="en-US" dirty="0"/>
              <a:t>. Wildlife species: </a:t>
            </a:r>
            <a:r>
              <a:rPr lang="en-US" dirty="0" err="1"/>
              <a:t>Canis</a:t>
            </a:r>
            <a:r>
              <a:rPr lang="en-US" dirty="0"/>
              <a:t> lupus. http://</a:t>
            </a:r>
            <a:r>
              <a:rPr lang="en-US" dirty="0" err="1"/>
              <a:t>www.fs.fed.us</a:t>
            </a:r>
            <a:r>
              <a:rPr lang="en-US" dirty="0"/>
              <a:t>/database/</a:t>
            </a:r>
            <a:r>
              <a:rPr lang="en-US" dirty="0" err="1"/>
              <a:t>feis</a:t>
            </a:r>
            <a:r>
              <a:rPr lang="en-US" dirty="0"/>
              <a:t>/ animals/mammal/</a:t>
            </a:r>
            <a:r>
              <a:rPr lang="en-US" dirty="0" err="1"/>
              <a:t>calu</a:t>
            </a:r>
            <a:r>
              <a:rPr lang="en-US" dirty="0"/>
              <a:t>/</a:t>
            </a:r>
            <a:r>
              <a:rPr lang="en-US" dirty="0" err="1"/>
              <a:t>all.html</a:t>
            </a:r>
            <a:r>
              <a:rPr lang="en-US" dirty="0"/>
              <a:t>. </a:t>
            </a:r>
          </a:p>
        </p:txBody>
      </p:sp>
      <p:sp>
        <p:nvSpPr>
          <p:cNvPr id="462" name="Text Placeholder 461"/>
          <p:cNvSpPr>
            <a:spLocks noGrp="1"/>
          </p:cNvSpPr>
          <p:nvPr>
            <p:ph type="body" sz="quarter" idx="29"/>
          </p:nvPr>
        </p:nvSpPr>
        <p:spPr>
          <a:xfrm>
            <a:off x="32934631" y="29079176"/>
            <a:ext cx="10047018" cy="754045"/>
          </a:xfrm>
          <a:gradFill>
            <a:gsLst>
              <a:gs pos="0">
                <a:schemeClr val="accent2">
                  <a:lumMod val="89000"/>
                </a:schemeClr>
              </a:gs>
              <a:gs pos="42000">
                <a:schemeClr val="accent2">
                  <a:lumMod val="89000"/>
                </a:schemeClr>
              </a:gs>
              <a:gs pos="69000">
                <a:schemeClr val="accent2">
                  <a:lumMod val="75000"/>
                </a:schemeClr>
              </a:gs>
              <a:gs pos="97000">
                <a:schemeClr val="accent2">
                  <a:lumMod val="70000"/>
                </a:schemeClr>
              </a:gs>
            </a:gsLst>
            <a:path path="circle">
              <a:fillToRect l="100000" t="100000"/>
            </a:path>
          </a:gradFill>
        </p:spPr>
        <p:txBody>
          <a:bodyPr/>
          <a:lstStyle/>
          <a:p>
            <a:r>
              <a:rPr lang="en-US" dirty="0" smtClean="0">
                <a:latin typeface="Krungthep" charset="-34"/>
                <a:ea typeface="Krungthep" charset="-34"/>
                <a:cs typeface="Krungthep" charset="-34"/>
              </a:rPr>
              <a:t>ACKNOWLEGEMENTS</a:t>
            </a:r>
            <a:endParaRPr lang="en-US" dirty="0">
              <a:latin typeface="Krungthep" charset="-34"/>
              <a:ea typeface="Krungthep" charset="-34"/>
              <a:cs typeface="Krungthep" charset="-34"/>
            </a:endParaRPr>
          </a:p>
        </p:txBody>
      </p:sp>
      <p:sp>
        <p:nvSpPr>
          <p:cNvPr id="463" name="Text Placeholder 462"/>
          <p:cNvSpPr>
            <a:spLocks noGrp="1"/>
          </p:cNvSpPr>
          <p:nvPr>
            <p:ph type="body" sz="quarter" idx="30"/>
          </p:nvPr>
        </p:nvSpPr>
        <p:spPr>
          <a:xfrm>
            <a:off x="32932115" y="29967815"/>
            <a:ext cx="10052050" cy="1231084"/>
          </a:xfrm>
        </p:spPr>
        <p:txBody>
          <a:bodyPr/>
          <a:lstStyle/>
          <a:p>
            <a:r>
              <a:rPr lang="en-US" b="1" dirty="0" smtClean="0"/>
              <a:t>We would like to thank Professor Fred Cohan and Professor Danny </a:t>
            </a:r>
            <a:r>
              <a:rPr lang="en-US" b="1" dirty="0" err="1" smtClean="0"/>
              <a:t>Krizanc</a:t>
            </a:r>
            <a:r>
              <a:rPr lang="en-US" b="1" dirty="0" smtClean="0"/>
              <a:t> for a great class and a great semester.</a:t>
            </a:r>
            <a:endParaRPr lang="en-US" b="1" dirty="0"/>
          </a:p>
        </p:txBody>
      </p:sp>
      <p:sp>
        <p:nvSpPr>
          <p:cNvPr id="464" name="Text Placeholder 463"/>
          <p:cNvSpPr>
            <a:spLocks noGrp="1"/>
          </p:cNvSpPr>
          <p:nvPr>
            <p:ph type="body" sz="quarter" idx="96"/>
          </p:nvPr>
        </p:nvSpPr>
        <p:spPr>
          <a:xfrm>
            <a:off x="922341" y="17639306"/>
            <a:ext cx="10056813" cy="3539408"/>
          </a:xfrm>
        </p:spPr>
        <p:txBody>
          <a:bodyPr/>
          <a:lstStyle/>
          <a:p>
            <a:r>
              <a:rPr lang="en-US" dirty="0">
                <a:latin typeface="Times New Roman" charset="0"/>
                <a:ea typeface="Times New Roman" charset="0"/>
                <a:cs typeface="Times New Roman" charset="0"/>
              </a:rPr>
              <a:t>We gathered the caribou and gray wolf current data from </a:t>
            </a:r>
            <a:r>
              <a:rPr lang="en-US" dirty="0" err="1">
                <a:latin typeface="Times New Roman" charset="0"/>
                <a:ea typeface="Times New Roman" charset="0"/>
                <a:cs typeface="Times New Roman" charset="0"/>
              </a:rPr>
              <a:t>vertnet.com</a:t>
            </a:r>
            <a:r>
              <a:rPr lang="en-US" dirty="0" smtClean="0">
                <a:latin typeface="Times New Roman" charset="0"/>
                <a:ea typeface="Times New Roman" charset="0"/>
                <a:cs typeface="Times New Roman" charset="0"/>
              </a:rPr>
              <a:t>, and </a:t>
            </a:r>
            <a:r>
              <a:rPr lang="en-US" dirty="0">
                <a:latin typeface="Times New Roman" charset="0"/>
                <a:ea typeface="Times New Roman" charset="0"/>
                <a:cs typeface="Times New Roman" charset="0"/>
              </a:rPr>
              <a:t>the </a:t>
            </a:r>
            <a:r>
              <a:rPr lang="en-US" dirty="0" err="1">
                <a:latin typeface="Times New Roman" charset="0"/>
                <a:ea typeface="Times New Roman" charset="0"/>
                <a:cs typeface="Times New Roman" charset="0"/>
              </a:rPr>
              <a:t>Cladonia</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rangiferina</a:t>
            </a:r>
            <a:r>
              <a:rPr lang="en-US" dirty="0">
                <a:latin typeface="Times New Roman" charset="0"/>
                <a:ea typeface="Times New Roman" charset="0"/>
                <a:cs typeface="Times New Roman" charset="0"/>
              </a:rPr>
              <a:t> data from </a:t>
            </a:r>
            <a:r>
              <a:rPr lang="en-US" dirty="0" err="1">
                <a:latin typeface="Times New Roman" charset="0"/>
                <a:ea typeface="Times New Roman" charset="0"/>
                <a:cs typeface="Times New Roman" charset="0"/>
              </a:rPr>
              <a:t>gbif.org</a:t>
            </a:r>
            <a:r>
              <a:rPr lang="en-US" dirty="0">
                <a:latin typeface="Times New Roman" charset="0"/>
                <a:ea typeface="Times New Roman" charset="0"/>
                <a:cs typeface="Times New Roman" charset="0"/>
              </a:rPr>
              <a:t> (Global </a:t>
            </a:r>
            <a:r>
              <a:rPr lang="en-US" dirty="0" err="1">
                <a:latin typeface="Times New Roman" charset="0"/>
                <a:ea typeface="Times New Roman" charset="0"/>
                <a:cs typeface="Times New Roman" charset="0"/>
              </a:rPr>
              <a:t>BiodiversityInformation</a:t>
            </a:r>
            <a:r>
              <a:rPr lang="en-US" dirty="0">
                <a:latin typeface="Times New Roman" charset="0"/>
                <a:ea typeface="Times New Roman" charset="0"/>
                <a:cs typeface="Times New Roman" charset="0"/>
              </a:rPr>
              <a:t> Facility). From the downloaded datasets in .</a:t>
            </a:r>
            <a:r>
              <a:rPr lang="en-US" dirty="0" err="1">
                <a:latin typeface="Times New Roman" charset="0"/>
                <a:ea typeface="Times New Roman" charset="0"/>
                <a:cs typeface="Times New Roman" charset="0"/>
              </a:rPr>
              <a:t>tsv</a:t>
            </a:r>
            <a:r>
              <a:rPr lang="en-US" dirty="0">
                <a:latin typeface="Times New Roman" charset="0"/>
                <a:ea typeface="Times New Roman" charset="0"/>
                <a:cs typeface="Times New Roman" charset="0"/>
              </a:rPr>
              <a:t> format</a:t>
            </a:r>
            <a:r>
              <a:rPr lang="en-US" dirty="0" smtClean="0">
                <a:latin typeface="Times New Roman" charset="0"/>
                <a:ea typeface="Times New Roman" charset="0"/>
                <a:cs typeface="Times New Roman" charset="0"/>
              </a:rPr>
              <a:t>, only </a:t>
            </a:r>
            <a:r>
              <a:rPr lang="en-US" dirty="0">
                <a:latin typeface="Times New Roman" charset="0"/>
                <a:ea typeface="Times New Roman" charset="0"/>
                <a:cs typeface="Times New Roman" charset="0"/>
              </a:rPr>
              <a:t>the latitude and longitude coordinates were used to create </a:t>
            </a:r>
            <a:r>
              <a:rPr lang="en-US" dirty="0" smtClean="0">
                <a:latin typeface="Times New Roman" charset="0"/>
                <a:ea typeface="Times New Roman" charset="0"/>
                <a:cs typeface="Times New Roman" charset="0"/>
              </a:rPr>
              <a:t>the current </a:t>
            </a:r>
            <a:r>
              <a:rPr lang="en-US" dirty="0">
                <a:latin typeface="Times New Roman" charset="0"/>
                <a:ea typeface="Times New Roman" charset="0"/>
                <a:cs typeface="Times New Roman" charset="0"/>
              </a:rPr>
              <a:t>distributions of all three species. These distributions </a:t>
            </a:r>
            <a:r>
              <a:rPr lang="en-US" dirty="0" smtClean="0">
                <a:latin typeface="Times New Roman" charset="0"/>
                <a:ea typeface="Times New Roman" charset="0"/>
                <a:cs typeface="Times New Roman" charset="0"/>
              </a:rPr>
              <a:t>were also </a:t>
            </a:r>
            <a:r>
              <a:rPr lang="en-US" dirty="0">
                <a:latin typeface="Times New Roman" charset="0"/>
                <a:ea typeface="Times New Roman" charset="0"/>
                <a:cs typeface="Times New Roman" charset="0"/>
              </a:rPr>
              <a:t>filtered to only consider location data for North America, as </a:t>
            </a:r>
            <a:r>
              <a:rPr lang="en-US" dirty="0" smtClean="0">
                <a:latin typeface="Times New Roman" charset="0"/>
                <a:ea typeface="Times New Roman" charset="0"/>
                <a:cs typeface="Times New Roman" charset="0"/>
              </a:rPr>
              <a:t>all three </a:t>
            </a:r>
            <a:r>
              <a:rPr lang="en-US" dirty="0">
                <a:latin typeface="Times New Roman" charset="0"/>
                <a:ea typeface="Times New Roman" charset="0"/>
                <a:cs typeface="Times New Roman" charset="0"/>
              </a:rPr>
              <a:t>species can also be found elsewhere with similar ecosystems, </a:t>
            </a:r>
            <a:r>
              <a:rPr lang="en-US" dirty="0" smtClean="0">
                <a:latin typeface="Times New Roman" charset="0"/>
                <a:ea typeface="Times New Roman" charset="0"/>
                <a:cs typeface="Times New Roman" charset="0"/>
              </a:rPr>
              <a:t>such as </a:t>
            </a:r>
            <a:r>
              <a:rPr lang="en-US" dirty="0">
                <a:latin typeface="Times New Roman" charset="0"/>
                <a:ea typeface="Times New Roman" charset="0"/>
                <a:cs typeface="Times New Roman" charset="0"/>
              </a:rPr>
              <a:t>Eurasia.</a:t>
            </a:r>
          </a:p>
        </p:txBody>
      </p:sp>
      <p:sp>
        <p:nvSpPr>
          <p:cNvPr id="465" name="Text Placeholder 464"/>
          <p:cNvSpPr>
            <a:spLocks noGrp="1"/>
          </p:cNvSpPr>
          <p:nvPr>
            <p:ph type="body" sz="quarter" idx="150"/>
          </p:nvPr>
        </p:nvSpPr>
        <p:spPr/>
        <p:txBody>
          <a:bodyPr/>
          <a:lstStyle/>
          <a:p>
            <a:r>
              <a:rPr lang="en-US" i="1" dirty="0" smtClean="0">
                <a:latin typeface="Gurmukhi MN" charset="0"/>
                <a:ea typeface="Gurmukhi MN" charset="0"/>
                <a:cs typeface="Gurmukhi MN" charset="0"/>
              </a:rPr>
              <a:t>Wesleyan University</a:t>
            </a:r>
            <a:endParaRPr lang="en-US" i="1" dirty="0">
              <a:latin typeface="Gurmukhi MN" charset="0"/>
              <a:ea typeface="Gurmukhi MN" charset="0"/>
              <a:cs typeface="Gurmukhi MN" charset="0"/>
            </a:endParaRPr>
          </a:p>
        </p:txBody>
      </p:sp>
      <p:sp>
        <p:nvSpPr>
          <p:cNvPr id="466" name="Text Placeholder 465"/>
          <p:cNvSpPr>
            <a:spLocks noGrp="1"/>
          </p:cNvSpPr>
          <p:nvPr>
            <p:ph type="body" sz="quarter" idx="151"/>
          </p:nvPr>
        </p:nvSpPr>
        <p:spPr/>
        <p:txBody>
          <a:bodyPr>
            <a:normAutofit fontScale="92500" lnSpcReduction="10000"/>
          </a:bodyPr>
          <a:lstStyle/>
          <a:p>
            <a:r>
              <a:rPr lang="en-US" dirty="0" smtClean="0">
                <a:latin typeface="Gurmukhi MN" charset="0"/>
                <a:ea typeface="Gurmukhi MN" charset="0"/>
                <a:cs typeface="Gurmukhi MN" charset="0"/>
              </a:rPr>
              <a:t>Maximilian </a:t>
            </a:r>
            <a:r>
              <a:rPr lang="en-US" dirty="0" err="1" smtClean="0">
                <a:latin typeface="Gurmukhi MN" charset="0"/>
                <a:ea typeface="Gurmukhi MN" charset="0"/>
                <a:cs typeface="Gurmukhi MN" charset="0"/>
              </a:rPr>
              <a:t>Alverson</a:t>
            </a:r>
            <a:r>
              <a:rPr lang="en-US" dirty="0" smtClean="0">
                <a:latin typeface="Gurmukhi MN" charset="0"/>
                <a:ea typeface="Gurmukhi MN" charset="0"/>
                <a:cs typeface="Gurmukhi MN" charset="0"/>
              </a:rPr>
              <a:t> and Maksim Trifunovski</a:t>
            </a:r>
            <a:endParaRPr lang="en-US" dirty="0">
              <a:latin typeface="Gurmukhi MN" charset="0"/>
              <a:ea typeface="Gurmukhi MN" charset="0"/>
              <a:cs typeface="Gurmukhi MN" charset="0"/>
            </a:endParaRPr>
          </a:p>
        </p:txBody>
      </p:sp>
      <p:sp>
        <p:nvSpPr>
          <p:cNvPr id="467" name="Text Placeholder 466"/>
          <p:cNvSpPr>
            <a:spLocks noGrp="1"/>
          </p:cNvSpPr>
          <p:nvPr>
            <p:ph type="body" sz="quarter" idx="153"/>
          </p:nvPr>
        </p:nvSpPr>
        <p:spPr>
          <a:xfrm>
            <a:off x="405825" y="628866"/>
            <a:ext cx="43052503" cy="1637973"/>
          </a:xfrm>
          <a:noFill/>
        </p:spPr>
        <p:txBody>
          <a:bodyPr>
            <a:noAutofit/>
            <a:scene3d>
              <a:camera prst="orthographicFront"/>
              <a:lightRig rig="threePt" dir="t"/>
            </a:scene3d>
            <a:sp3d prstMaterial="matte"/>
          </a:bodyPr>
          <a:lstStyle/>
          <a:p>
            <a:r>
              <a:rPr lang="en-US" sz="8800" b="1" dirty="0">
                <a:solidFill>
                  <a:srgbClr val="FFFFFF"/>
                </a:solidFill>
                <a:effectLst>
                  <a:glow>
                    <a:schemeClr val="accent1">
                      <a:alpha val="40000"/>
                    </a:schemeClr>
                  </a:glow>
                  <a:outerShdw dist="50800" sx="1000" sy="1000" algn="ctr" rotWithShape="0">
                    <a:srgbClr val="000000"/>
                  </a:outerShdw>
                  <a:reflection stA="0" endPos="65000" dist="50800" dir="5400000" sy="-100000" algn="bl" rotWithShape="0"/>
                </a:effectLst>
                <a:latin typeface="Gurmukhi MN" charset="0"/>
                <a:ea typeface="Gurmukhi MN" charset="0"/>
                <a:cs typeface="Gurmukhi MN" charset="0"/>
              </a:rPr>
              <a:t>Effect of climate change on the distribution of </a:t>
            </a:r>
            <a:r>
              <a:rPr lang="en-US" sz="8800" b="1" dirty="0" smtClean="0">
                <a:solidFill>
                  <a:srgbClr val="FFFFFF"/>
                </a:solidFill>
                <a:effectLst>
                  <a:glow>
                    <a:schemeClr val="accent1">
                      <a:alpha val="40000"/>
                    </a:schemeClr>
                  </a:glow>
                  <a:outerShdw dist="50800" sx="1000" sy="1000" algn="ctr" rotWithShape="0">
                    <a:srgbClr val="000000"/>
                  </a:outerShdw>
                  <a:reflection stA="0" endPos="65000" dist="50800" dir="5400000" sy="-100000" algn="bl" rotWithShape="0"/>
                </a:effectLst>
                <a:latin typeface="Gurmukhi MN" charset="0"/>
                <a:ea typeface="Gurmukhi MN" charset="0"/>
                <a:cs typeface="Gurmukhi MN" charset="0"/>
              </a:rPr>
              <a:t>Caribou (</a:t>
            </a:r>
            <a:r>
              <a:rPr lang="en-US" sz="8800" b="1" dirty="0" err="1" smtClean="0">
                <a:solidFill>
                  <a:srgbClr val="FFFFFF"/>
                </a:solidFill>
                <a:effectLst>
                  <a:glow>
                    <a:schemeClr val="accent1">
                      <a:alpha val="40000"/>
                    </a:schemeClr>
                  </a:glow>
                  <a:outerShdw dist="50800" sx="1000" sy="1000" algn="ctr" rotWithShape="0">
                    <a:srgbClr val="000000"/>
                  </a:outerShdw>
                  <a:reflection stA="0" endPos="65000" dist="50800" dir="5400000" sy="-100000" algn="bl" rotWithShape="0"/>
                </a:effectLst>
                <a:latin typeface="Gurmukhi MN" charset="0"/>
                <a:ea typeface="Gurmukhi MN" charset="0"/>
                <a:cs typeface="Gurmukhi MN" charset="0"/>
              </a:rPr>
              <a:t>Rangifer</a:t>
            </a:r>
            <a:r>
              <a:rPr lang="en-US" sz="8800" b="1" dirty="0" smtClean="0">
                <a:solidFill>
                  <a:srgbClr val="FFFFFF"/>
                </a:solidFill>
                <a:effectLst>
                  <a:glow>
                    <a:schemeClr val="accent1">
                      <a:alpha val="40000"/>
                    </a:schemeClr>
                  </a:glow>
                  <a:outerShdw dist="50800" sx="1000" sy="1000" algn="ctr" rotWithShape="0">
                    <a:srgbClr val="000000"/>
                  </a:outerShdw>
                  <a:reflection stA="0" endPos="65000" dist="50800" dir="5400000" sy="-100000" algn="bl" rotWithShape="0"/>
                </a:effectLst>
                <a:latin typeface="Gurmukhi MN" charset="0"/>
                <a:ea typeface="Gurmukhi MN" charset="0"/>
                <a:cs typeface="Gurmukhi MN" charset="0"/>
              </a:rPr>
              <a:t> </a:t>
            </a:r>
            <a:r>
              <a:rPr lang="en-US" sz="8800" b="1" dirty="0" err="1" smtClean="0">
                <a:solidFill>
                  <a:srgbClr val="FFFFFF"/>
                </a:solidFill>
                <a:effectLst>
                  <a:glow>
                    <a:schemeClr val="accent1">
                      <a:alpha val="40000"/>
                    </a:schemeClr>
                  </a:glow>
                  <a:outerShdw dist="50800" sx="1000" sy="1000" algn="ctr" rotWithShape="0">
                    <a:srgbClr val="000000"/>
                  </a:outerShdw>
                  <a:reflection stA="0" endPos="65000" dist="50800" dir="5400000" sy="-100000" algn="bl" rotWithShape="0"/>
                </a:effectLst>
                <a:latin typeface="Gurmukhi MN" charset="0"/>
                <a:ea typeface="Gurmukhi MN" charset="0"/>
                <a:cs typeface="Gurmukhi MN" charset="0"/>
              </a:rPr>
              <a:t>tarandus</a:t>
            </a:r>
            <a:r>
              <a:rPr lang="en-US" sz="8800" b="1" dirty="0" smtClean="0">
                <a:solidFill>
                  <a:srgbClr val="FFFFFF"/>
                </a:solidFill>
                <a:effectLst>
                  <a:glow>
                    <a:schemeClr val="accent1">
                      <a:alpha val="40000"/>
                    </a:schemeClr>
                  </a:glow>
                  <a:outerShdw dist="50800" sx="1000" sy="1000" algn="ctr" rotWithShape="0">
                    <a:srgbClr val="000000"/>
                  </a:outerShdw>
                  <a:reflection stA="0" endPos="65000" dist="50800" dir="5400000" sy="-100000" algn="bl" rotWithShape="0"/>
                </a:effectLst>
                <a:latin typeface="Gurmukhi MN" charset="0"/>
                <a:ea typeface="Gurmukhi MN" charset="0"/>
                <a:cs typeface="Gurmukhi MN" charset="0"/>
              </a:rPr>
              <a:t>)</a:t>
            </a:r>
            <a:endParaRPr lang="en-US" sz="8800" b="1" dirty="0">
              <a:solidFill>
                <a:srgbClr val="FFFFFF"/>
              </a:solidFill>
              <a:effectLst>
                <a:glow>
                  <a:schemeClr val="accent1">
                    <a:alpha val="40000"/>
                  </a:schemeClr>
                </a:glow>
                <a:outerShdw dist="50800" sx="1000" sy="1000" algn="ctr" rotWithShape="0">
                  <a:srgbClr val="000000"/>
                </a:outerShdw>
                <a:reflection stA="0" endPos="65000" dist="50800" dir="5400000" sy="-100000" algn="bl" rotWithShape="0"/>
              </a:effectLst>
              <a:latin typeface="Gurmukhi MN" charset="0"/>
              <a:ea typeface="Gurmukhi MN" charset="0"/>
              <a:cs typeface="Gurmukhi MN"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8751" y="21404246"/>
            <a:ext cx="7550344" cy="10058400"/>
          </a:xfrm>
          <a:prstGeom prst="rect">
            <a:avLst/>
          </a:prstGeom>
        </p:spPr>
      </p:pic>
      <p:sp>
        <p:nvSpPr>
          <p:cNvPr id="26" name="Text Placeholder 448"/>
          <p:cNvSpPr txBox="1">
            <a:spLocks/>
          </p:cNvSpPr>
          <p:nvPr/>
        </p:nvSpPr>
        <p:spPr>
          <a:xfrm>
            <a:off x="11566228" y="5555715"/>
            <a:ext cx="10056813" cy="623245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In order to predict the distribution of each of our three species of </a:t>
            </a:r>
            <a:r>
              <a:rPr lang="en-US" dirty="0" smtClean="0"/>
              <a:t>interest in </a:t>
            </a:r>
            <a:r>
              <a:rPr lang="en-US" dirty="0"/>
              <a:t>the year 2070, we used maximum entropy modeling (</a:t>
            </a:r>
            <a:r>
              <a:rPr lang="en-US" dirty="0" err="1"/>
              <a:t>MaxEnt</a:t>
            </a:r>
            <a:r>
              <a:rPr lang="en-US" dirty="0"/>
              <a:t>). We used </a:t>
            </a:r>
            <a:r>
              <a:rPr lang="en-US" dirty="0" smtClean="0"/>
              <a:t>current global </a:t>
            </a:r>
            <a:r>
              <a:rPr lang="en-US" dirty="0"/>
              <a:t>climate data as well as future global climate predictions </a:t>
            </a:r>
            <a:r>
              <a:rPr lang="en-US" dirty="0" smtClean="0"/>
              <a:t>obtained from </a:t>
            </a:r>
            <a:r>
              <a:rPr lang="en-US" dirty="0" err="1"/>
              <a:t>worldclim.org</a:t>
            </a:r>
            <a:r>
              <a:rPr lang="en-US" dirty="0"/>
              <a:t>. We decided to use the following four climate variables</a:t>
            </a:r>
            <a:r>
              <a:rPr lang="en-US" dirty="0" smtClean="0"/>
              <a:t>: Annual </a:t>
            </a:r>
            <a:r>
              <a:rPr lang="en-US" dirty="0"/>
              <a:t>Mean Temperature, Precipitation Seasonality, Precipitation of </a:t>
            </a:r>
            <a:r>
              <a:rPr lang="en-US" dirty="0" smtClean="0"/>
              <a:t>Driest Quarter </a:t>
            </a:r>
            <a:r>
              <a:rPr lang="en-US" dirty="0"/>
              <a:t>and Precipitation of Warmest Quarter</a:t>
            </a:r>
            <a:r>
              <a:rPr lang="en-US" dirty="0" smtClean="0"/>
              <a:t>. </a:t>
            </a:r>
            <a:r>
              <a:rPr lang="en-US" dirty="0"/>
              <a:t>These variables should </a:t>
            </a:r>
            <a:r>
              <a:rPr lang="en-US" dirty="0" smtClean="0"/>
              <a:t>account for </a:t>
            </a:r>
            <a:r>
              <a:rPr lang="en-US" dirty="0"/>
              <a:t>the main differences in climate between now and 2070, and should </a:t>
            </a:r>
            <a:r>
              <a:rPr lang="en-US" dirty="0" smtClean="0"/>
              <a:t>therefore have </a:t>
            </a:r>
            <a:r>
              <a:rPr lang="en-US" dirty="0"/>
              <a:t>an impact on the possible distributions of all three of our species</a:t>
            </a:r>
            <a:r>
              <a:rPr lang="en-US" dirty="0" smtClean="0"/>
              <a:t>. The </a:t>
            </a:r>
            <a:r>
              <a:rPr lang="en-US" dirty="0"/>
              <a:t>climate data was downloaded from </a:t>
            </a:r>
            <a:r>
              <a:rPr lang="en-US" dirty="0" err="1"/>
              <a:t>worldclim.org</a:t>
            </a:r>
            <a:r>
              <a:rPr lang="en-US" dirty="0"/>
              <a:t> in raster format, which </a:t>
            </a:r>
            <a:r>
              <a:rPr lang="en-US" dirty="0" smtClean="0"/>
              <a:t>was then </a:t>
            </a:r>
            <a:r>
              <a:rPr lang="en-US" dirty="0"/>
              <a:t>converted to </a:t>
            </a:r>
            <a:r>
              <a:rPr lang="en-US" dirty="0" smtClean="0"/>
              <a:t>ASCII </a:t>
            </a:r>
            <a:r>
              <a:rPr lang="en-US" dirty="0"/>
              <a:t>(.</a:t>
            </a:r>
            <a:r>
              <a:rPr lang="en-US" dirty="0" err="1"/>
              <a:t>asc</a:t>
            </a:r>
            <a:r>
              <a:rPr lang="en-US" dirty="0"/>
              <a:t>) format using the ArcGIS software. We chose </a:t>
            </a:r>
            <a:r>
              <a:rPr lang="en-US" dirty="0" smtClean="0"/>
              <a:t>to download </a:t>
            </a:r>
            <a:r>
              <a:rPr lang="en-US" dirty="0"/>
              <a:t>data for 2.5 arc-minute resolution, which gives detailed data for </a:t>
            </a:r>
            <a:r>
              <a:rPr lang="en-US" dirty="0" smtClean="0"/>
              <a:t>a small </a:t>
            </a:r>
            <a:r>
              <a:rPr lang="en-US" dirty="0"/>
              <a:t>area while keeping the file size manageable. For the future climate data</a:t>
            </a:r>
            <a:r>
              <a:rPr lang="en-US" dirty="0" smtClean="0"/>
              <a:t>, we </a:t>
            </a:r>
            <a:r>
              <a:rPr lang="en-US" dirty="0"/>
              <a:t>chose to download data from the BCC-CSM1.1 climate model, following </a:t>
            </a:r>
            <a:r>
              <a:rPr lang="en-US" dirty="0" smtClean="0"/>
              <a:t>the RCP85 </a:t>
            </a:r>
            <a:r>
              <a:rPr lang="en-US" dirty="0"/>
              <a:t>trajectory.</a:t>
            </a:r>
            <a:endParaRPr lang="en-US" dirty="0" smtClean="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6638" y="11657394"/>
            <a:ext cx="8865042" cy="649963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6715" y="19957170"/>
            <a:ext cx="10058400" cy="5416061"/>
          </a:xfrm>
          <a:prstGeom prst="rect">
            <a:avLst/>
          </a:prstGeom>
        </p:spPr>
      </p:pic>
      <p:sp>
        <p:nvSpPr>
          <p:cNvPr id="29" name="Text Placeholder 453"/>
          <p:cNvSpPr txBox="1">
            <a:spLocks/>
          </p:cNvSpPr>
          <p:nvPr/>
        </p:nvSpPr>
        <p:spPr>
          <a:xfrm>
            <a:off x="11566227" y="25336149"/>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b="1" dirty="0" smtClean="0">
                <a:solidFill>
                  <a:schemeClr val="accent1">
                    <a:lumMod val="50000"/>
                  </a:schemeClr>
                </a:solidFill>
              </a:rPr>
              <a:t>Expected habitat of Caribou in year 2070:</a:t>
            </a:r>
            <a:endParaRPr lang="en-US" b="1" dirty="0">
              <a:solidFill>
                <a:schemeClr val="accent1">
                  <a:lumMod val="50000"/>
                </a:schemeClr>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5447" y="26182512"/>
            <a:ext cx="10058400" cy="541606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43150" y="6637464"/>
            <a:ext cx="10058400" cy="5416061"/>
          </a:xfrm>
          <a:prstGeom prst="rect">
            <a:avLst/>
          </a:prstGeom>
        </p:spPr>
      </p:pic>
      <p:sp>
        <p:nvSpPr>
          <p:cNvPr id="32" name="Text Placeholder 455"/>
          <p:cNvSpPr txBox="1">
            <a:spLocks/>
          </p:cNvSpPr>
          <p:nvPr/>
        </p:nvSpPr>
        <p:spPr>
          <a:xfrm>
            <a:off x="22293056" y="25336149"/>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b="1" dirty="0">
                <a:solidFill>
                  <a:schemeClr val="accent1">
                    <a:lumMod val="50000"/>
                  </a:schemeClr>
                </a:solidFill>
              </a:rPr>
              <a:t>Expected habitat of </a:t>
            </a:r>
            <a:r>
              <a:rPr lang="en-US" b="1" dirty="0" err="1" smtClean="0">
                <a:solidFill>
                  <a:schemeClr val="accent1">
                    <a:lumMod val="50000"/>
                  </a:schemeClr>
                </a:solidFill>
              </a:rPr>
              <a:t>Canis</a:t>
            </a:r>
            <a:r>
              <a:rPr lang="en-US" b="1" dirty="0" smtClean="0">
                <a:solidFill>
                  <a:schemeClr val="accent1">
                    <a:lumMod val="50000"/>
                  </a:schemeClr>
                </a:solidFill>
              </a:rPr>
              <a:t> Lupus in </a:t>
            </a:r>
            <a:r>
              <a:rPr lang="en-US" b="1" dirty="0">
                <a:solidFill>
                  <a:schemeClr val="accent1">
                    <a:lumMod val="50000"/>
                  </a:schemeClr>
                </a:solidFill>
              </a:rPr>
              <a:t>year 2070:</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52676" y="13239020"/>
            <a:ext cx="10058400" cy="5416061"/>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62202" y="19938628"/>
            <a:ext cx="10058400" cy="5416061"/>
          </a:xfrm>
          <a:prstGeom prst="rect">
            <a:avLst/>
          </a:prstGeom>
        </p:spPr>
      </p:pic>
      <p:sp>
        <p:nvSpPr>
          <p:cNvPr id="36" name="Text Placeholder 455"/>
          <p:cNvSpPr txBox="1">
            <a:spLocks/>
          </p:cNvSpPr>
          <p:nvPr/>
        </p:nvSpPr>
        <p:spPr>
          <a:xfrm>
            <a:off x="22252676" y="12174065"/>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b="1" dirty="0">
                <a:solidFill>
                  <a:schemeClr val="accent1">
                    <a:lumMod val="50000"/>
                  </a:schemeClr>
                </a:solidFill>
              </a:rPr>
              <a:t>Expected habitat of </a:t>
            </a:r>
            <a:r>
              <a:rPr lang="en-US" b="1" dirty="0" err="1" smtClean="0">
                <a:solidFill>
                  <a:schemeClr val="accent1">
                    <a:lumMod val="50000"/>
                  </a:schemeClr>
                </a:solidFill>
              </a:rPr>
              <a:t>Cladonia</a:t>
            </a:r>
            <a:r>
              <a:rPr lang="en-US" b="1" dirty="0" smtClean="0">
                <a:solidFill>
                  <a:schemeClr val="accent1">
                    <a:lumMod val="50000"/>
                  </a:schemeClr>
                </a:solidFill>
              </a:rPr>
              <a:t> </a:t>
            </a:r>
            <a:r>
              <a:rPr lang="en-US" b="1" dirty="0" err="1" smtClean="0">
                <a:solidFill>
                  <a:schemeClr val="accent1">
                    <a:lumMod val="50000"/>
                  </a:schemeClr>
                </a:solidFill>
              </a:rPr>
              <a:t>rangiferina</a:t>
            </a:r>
            <a:r>
              <a:rPr lang="en-US" b="1" dirty="0" smtClean="0">
                <a:solidFill>
                  <a:schemeClr val="accent1">
                    <a:lumMod val="50000"/>
                  </a:schemeClr>
                </a:solidFill>
              </a:rPr>
              <a:t> </a:t>
            </a:r>
            <a:r>
              <a:rPr lang="en-US" b="1" dirty="0">
                <a:solidFill>
                  <a:schemeClr val="accent1">
                    <a:lumMod val="50000"/>
                  </a:schemeClr>
                </a:solidFill>
              </a:rPr>
              <a:t>in year 2070:</a:t>
            </a:r>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43150" y="26182511"/>
            <a:ext cx="10058400" cy="5416061"/>
          </a:xfrm>
          <a:prstGeom prst="rect">
            <a:avLst/>
          </a:prstGeom>
        </p:spPr>
      </p:pic>
      <p:sp>
        <p:nvSpPr>
          <p:cNvPr id="39" name="Text Placeholder 449"/>
          <p:cNvSpPr txBox="1">
            <a:spLocks/>
          </p:cNvSpPr>
          <p:nvPr/>
        </p:nvSpPr>
        <p:spPr>
          <a:xfrm>
            <a:off x="930279" y="16427423"/>
            <a:ext cx="10048875" cy="754045"/>
          </a:xfrm>
          <a:prstGeom prst="rect">
            <a:avLst/>
          </a:prstGeom>
          <a:gradFill flip="none" rotWithShape="1">
            <a:gsLst>
              <a:gs pos="0">
                <a:schemeClr val="accent2">
                  <a:lumMod val="89000"/>
                </a:schemeClr>
              </a:gs>
              <a:gs pos="42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effectLst>
                  <a:glow>
                    <a:schemeClr val="accent1">
                      <a:alpha val="40000"/>
                    </a:schemeClr>
                  </a:glow>
                  <a:outerShdw blurRad="50800" dist="50800" sx="1000" sy="1000" algn="ctr" rotWithShape="0">
                    <a:srgbClr val="000000"/>
                  </a:outerShdw>
                </a:effectLst>
                <a:latin typeface="Krungthep" charset="-34"/>
                <a:ea typeface="Krungthep" charset="-34"/>
                <a:cs typeface="Krungthep" charset="-34"/>
              </a:rPr>
              <a:t>METHODS</a:t>
            </a:r>
            <a:endParaRPr lang="en-US" dirty="0">
              <a:effectLst>
                <a:glow>
                  <a:schemeClr val="accent1">
                    <a:alpha val="40000"/>
                  </a:schemeClr>
                </a:glow>
                <a:outerShdw blurRad="50800" dist="50800" sx="1000" sy="1000" algn="ctr" rotWithShape="0">
                  <a:srgbClr val="000000"/>
                </a:outerShdw>
              </a:effectLst>
              <a:latin typeface="Krungthep" charset="-34"/>
              <a:ea typeface="Krungthep" charset="-34"/>
              <a:cs typeface="Krungthep" charset="-34"/>
            </a:endParaRPr>
          </a:p>
        </p:txBody>
      </p:sp>
      <p:sp>
        <p:nvSpPr>
          <p:cNvPr id="41" name="Text Placeholder 449"/>
          <p:cNvSpPr>
            <a:spLocks noGrp="1"/>
          </p:cNvSpPr>
          <p:nvPr>
            <p:ph type="body" sz="quarter" idx="11"/>
          </p:nvPr>
        </p:nvSpPr>
        <p:spPr>
          <a:xfrm>
            <a:off x="11598999" y="18373479"/>
            <a:ext cx="10048875" cy="754045"/>
          </a:xfrm>
          <a:gradFill flip="none" rotWithShape="1">
            <a:gsLst>
              <a:gs pos="0">
                <a:schemeClr val="accent2">
                  <a:lumMod val="89000"/>
                </a:schemeClr>
              </a:gs>
              <a:gs pos="42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p:spPr>
        <p:txBody>
          <a:bodyPr/>
          <a:lstStyle/>
          <a:p>
            <a:r>
              <a:rPr lang="en-US" smtClean="0">
                <a:effectLst>
                  <a:glow>
                    <a:schemeClr val="accent1">
                      <a:alpha val="40000"/>
                    </a:schemeClr>
                  </a:glow>
                  <a:outerShdw blurRad="50800" dist="50800" sx="1000" sy="1000" algn="ctr" rotWithShape="0">
                    <a:srgbClr val="000000"/>
                  </a:outerShdw>
                </a:effectLst>
                <a:latin typeface="Krungthep" charset="-34"/>
                <a:ea typeface="Krungthep" charset="-34"/>
                <a:cs typeface="Krungthep" charset="-34"/>
              </a:rPr>
              <a:t>RESULTS</a:t>
            </a:r>
            <a:endParaRPr lang="en-US" dirty="0">
              <a:effectLst>
                <a:glow>
                  <a:schemeClr val="accent1">
                    <a:alpha val="40000"/>
                  </a:schemeClr>
                </a:glow>
                <a:outerShdw blurRad="50800" dist="50800" sx="1000" sy="1000" algn="ctr" rotWithShape="0">
                  <a:srgbClr val="000000"/>
                </a:outerShdw>
              </a:effectLst>
              <a:latin typeface="Krungthep" charset="-34"/>
              <a:ea typeface="Krungthep" charset="-34"/>
              <a:cs typeface="Krungthep" charset="-34"/>
            </a:endParaRPr>
          </a:p>
        </p:txBody>
      </p:sp>
      <p:sp>
        <p:nvSpPr>
          <p:cNvPr id="43" name="Text Placeholder 449"/>
          <p:cNvSpPr>
            <a:spLocks noGrp="1"/>
          </p:cNvSpPr>
          <p:nvPr>
            <p:ph type="body" sz="quarter" idx="11"/>
          </p:nvPr>
        </p:nvSpPr>
        <p:spPr>
          <a:xfrm>
            <a:off x="32925199" y="5475094"/>
            <a:ext cx="10048875" cy="754045"/>
          </a:xfrm>
          <a:gradFill flip="none" rotWithShape="1">
            <a:gsLst>
              <a:gs pos="0">
                <a:schemeClr val="accent2">
                  <a:lumMod val="89000"/>
                </a:schemeClr>
              </a:gs>
              <a:gs pos="42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p:spPr>
        <p:txBody>
          <a:bodyPr/>
          <a:lstStyle/>
          <a:p>
            <a:r>
              <a:rPr lang="en-US" dirty="0" smtClean="0">
                <a:effectLst>
                  <a:glow>
                    <a:schemeClr val="accent1">
                      <a:alpha val="40000"/>
                    </a:schemeClr>
                  </a:glow>
                  <a:outerShdw blurRad="50800" dist="50800" sx="1000" sy="1000" algn="ctr" rotWithShape="0">
                    <a:srgbClr val="000000"/>
                  </a:outerShdw>
                </a:effectLst>
                <a:latin typeface="Krungthep" charset="-34"/>
                <a:ea typeface="Krungthep" charset="-34"/>
                <a:cs typeface="Krungthep" charset="-34"/>
              </a:rPr>
              <a:t>CONCLUSIONS</a:t>
            </a:r>
            <a:endParaRPr lang="en-US" dirty="0">
              <a:effectLst>
                <a:glow>
                  <a:schemeClr val="accent1">
                    <a:alpha val="40000"/>
                  </a:schemeClr>
                </a:glow>
                <a:outerShdw blurRad="50800" dist="50800" sx="1000" sy="1000" algn="ctr" rotWithShape="0">
                  <a:srgbClr val="000000"/>
                </a:outerShdw>
              </a:effectLst>
              <a:latin typeface="Krungthep" charset="-34"/>
              <a:ea typeface="Krungthep" charset="-34"/>
              <a:cs typeface="Krungthep" charset="-34"/>
            </a:endParaRPr>
          </a:p>
        </p:txBody>
      </p:sp>
      <p:pic>
        <p:nvPicPr>
          <p:cNvPr id="19" name="Picture 18"/>
          <p:cNvPicPr>
            <a:picLocks noChangeAspect="1"/>
          </p:cNvPicPr>
          <p:nvPr/>
        </p:nvPicPr>
        <p:blipFill>
          <a:blip r:embed="rId11"/>
          <a:stretch>
            <a:fillRect/>
          </a:stretch>
        </p:blipFill>
        <p:spPr>
          <a:xfrm>
            <a:off x="754915" y="1921790"/>
            <a:ext cx="4684678" cy="4684678"/>
          </a:xfrm>
          <a:prstGeom prst="rect">
            <a:avLst/>
          </a:prstGeom>
        </p:spPr>
      </p:pic>
      <p:pic>
        <p:nvPicPr>
          <p:cNvPr id="20" name="Picture 19"/>
          <p:cNvPicPr>
            <a:picLocks noChangeAspect="1"/>
          </p:cNvPicPr>
          <p:nvPr/>
        </p:nvPicPr>
        <p:blipFill rotWithShape="1">
          <a:blip r:embed="rId12"/>
          <a:srcRect r="48030"/>
          <a:stretch/>
        </p:blipFill>
        <p:spPr>
          <a:xfrm>
            <a:off x="41644400" y="30237002"/>
            <a:ext cx="2036590" cy="2605207"/>
          </a:xfrm>
          <a:prstGeom prst="rect">
            <a:avLst/>
          </a:prstGeom>
        </p:spPr>
      </p:pic>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532</TotalTime>
  <Words>975</Words>
  <Application>Microsoft Macintosh PowerPoint</Application>
  <PresentationFormat>Custom</PresentationFormat>
  <Paragraphs>40</Paragraphs>
  <Slides>1</Slides>
  <Notes>1</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2" baseType="lpstr">
      <vt:lpstr>Arial</vt:lpstr>
      <vt:lpstr>Calibri</vt:lpstr>
      <vt:lpstr>Gurmukhi MN</vt:lpstr>
      <vt:lpstr>Krungthep</vt:lpstr>
      <vt:lpstr>Times New Roman</vt:lpstr>
      <vt:lpstr>Trebuchet MS</vt:lpstr>
      <vt:lpstr>Wingdings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Maksim Trifunovski</cp:lastModifiedBy>
  <cp:revision>70</cp:revision>
  <cp:lastPrinted>2015-12-15T03:57:40Z</cp:lastPrinted>
  <dcterms:created xsi:type="dcterms:W3CDTF">2012-02-03T19:11:35Z</dcterms:created>
  <dcterms:modified xsi:type="dcterms:W3CDTF">2015-12-15T20:01:44Z</dcterms:modified>
</cp:coreProperties>
</file>